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28" y="-264"/>
      </p:cViewPr>
      <p:guideLst>
        <p:guide orient="horz" pos="224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‹nº›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‹nº›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ítulo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Clique para editar o estilo do título mestre</a:t>
            </a:r>
          </a:p>
        </p:txBody>
      </p:sp>
      <p:sp>
        <p:nvSpPr>
          <p:cNvPr id="1027" name="Espaço Reservado para Texto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Clique para editar os estilos do texto mestre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1028" name="Espaço Reservado para Data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1029" name="Espaço Reservado para Rodapé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Espaço Reservado para Número de Slide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www.prisma.i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800" y="1501775"/>
            <a:ext cx="6502400" cy="1873885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rgbClr val="92D050"/>
                </a:solidFill>
                <a:latin typeface="JetBrains Mono NL" panose="02000009000000000000" charset="0"/>
                <a:cs typeface="JetBrains Mono NL" panose="02000009000000000000" charset="0"/>
              </a:rPr>
              <a:t>Node.JS</a:t>
            </a:r>
            <a:r>
              <a:rPr lang="pt-BR" altLang="en-US" sz="3600" b="1">
                <a:solidFill>
                  <a:schemeClr val="bg1"/>
                </a:solidFill>
                <a:latin typeface="JetBrains Mono" panose="02000009000000000000" charset="0"/>
                <a:cs typeface="JetBrains Mono" panose="02000009000000000000" charset="0"/>
              </a:rPr>
              <a:t> </a:t>
            </a:r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" panose="02000009000000000000" charset="0"/>
                <a:cs typeface="JetBrains Mono" panose="02000009000000000000" charset="0"/>
              </a:rPr>
              <a:t>com testes unitários e</a:t>
            </a:r>
            <a:r>
              <a:rPr lang="pt-BR" altLang="en-US" sz="3600" b="1">
                <a:solidFill>
                  <a:schemeClr val="bg1"/>
                </a:solidFill>
                <a:latin typeface="JetBrains Mono" panose="02000009000000000000" charset="0"/>
                <a:cs typeface="JetBrains Mono" panose="02000009000000000000" charset="0"/>
              </a:rPr>
              <a:t> </a:t>
            </a:r>
            <a:r>
              <a:rPr lang="pt-BR" altLang="en-US" sz="3600" b="1">
                <a:solidFill>
                  <a:schemeClr val="accent1">
                    <a:lumMod val="75000"/>
                  </a:schemeClr>
                </a:solidFill>
                <a:latin typeface="JetBrains Mono" panose="02000009000000000000" charset="0"/>
                <a:cs typeface="JetBrains Mono" panose="02000009000000000000" charset="0"/>
              </a:rPr>
              <a:t>Prisma ORM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805238"/>
            <a:ext cx="9144000" cy="165576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" panose="02000009000000000000" charset="0"/>
                <a:cs typeface="JetBrains Mono" panose="02000009000000000000" charset="0"/>
              </a:rPr>
              <a:t>Desenvolvimento de uma aplicação CRUD com</a:t>
            </a:r>
            <a:r>
              <a:rPr lang="en-US" b="1">
                <a:solidFill>
                  <a:schemeClr val="tx2">
                    <a:lumMod val="85000"/>
                    <a:lumOff val="15000"/>
                  </a:schemeClr>
                </a:solidFill>
                <a:latin typeface="JetBrains Mono" panose="02000009000000000000" charset="0"/>
                <a:cs typeface="JetBrains Mono" panose="02000009000000000000" charset="0"/>
              </a:rPr>
              <a:t> </a:t>
            </a:r>
            <a:r>
              <a:rPr lang="en-US" b="1">
                <a:solidFill>
                  <a:srgbClr val="92D050"/>
                </a:solidFill>
                <a:latin typeface="JetBrains Mono" panose="02000009000000000000" charset="0"/>
                <a:cs typeface="JetBrains Mono" panose="02000009000000000000" charset="0"/>
              </a:rPr>
              <a:t>Nodejs </a:t>
            </a:r>
            <a:r>
              <a:rPr lang="en-US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" panose="02000009000000000000" charset="0"/>
                <a:cs typeface="JetBrains Mono" panose="02000009000000000000" charset="0"/>
              </a:rPr>
              <a:t>e</a:t>
            </a:r>
            <a:r>
              <a:rPr lang="en-US" b="1">
                <a:solidFill>
                  <a:schemeClr val="bg1"/>
                </a:solidFill>
                <a:latin typeface="JetBrains Mono" panose="02000009000000000000" charset="0"/>
                <a:cs typeface="JetBrains Mono" panose="02000009000000000000" charset="0"/>
              </a:rPr>
              <a:t>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JetBrains Mono" panose="02000009000000000000" charset="0"/>
                <a:cs typeface="JetBrains Mono" panose="02000009000000000000" charset="0"/>
              </a:rPr>
              <a:t>Prisma</a:t>
            </a:r>
            <a:r>
              <a:rPr lang="pt-BR" altLang="en-US" b="1">
                <a:solidFill>
                  <a:schemeClr val="accent1">
                    <a:lumMod val="75000"/>
                  </a:schemeClr>
                </a:solidFill>
                <a:latin typeface="JetBrains Mono" panose="02000009000000000000" charset="0"/>
                <a:cs typeface="JetBrains Mono" panose="02000009000000000000" charset="0"/>
              </a:rPr>
              <a:t>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JetBrains Mono" panose="02000009000000000000" charset="0"/>
                <a:cs typeface="JetBrains Mono" panose="02000009000000000000" charset="0"/>
              </a:rPr>
              <a:t>ORM</a:t>
            </a:r>
            <a:r>
              <a:rPr lang="en-US" b="1">
                <a:solidFill>
                  <a:schemeClr val="bg1"/>
                </a:solidFill>
                <a:latin typeface="JetBrains Mono" panose="02000009000000000000" charset="0"/>
                <a:cs typeface="JetBrains Mono" panose="02000009000000000000" charset="0"/>
              </a:rPr>
              <a:t> e </a:t>
            </a:r>
            <a:r>
              <a:rPr lang="en-US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" panose="02000009000000000000" charset="0"/>
                <a:cs typeface="JetBrains Mono" panose="02000009000000000000" charset="0"/>
              </a:rPr>
              <a:t>Testes unitários com Jest.js. Espera-se que ao final do curso o aluno seja capaz de desenvolver uma API com boas práticas de uma API Rest com testes unitários.</a:t>
            </a:r>
          </a:p>
        </p:txBody>
      </p:sp>
      <p:pic>
        <p:nvPicPr>
          <p:cNvPr id="15" name="Imagem 1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16" name="Imagem 1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17" name="Imagem 16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18" name="Imagem 17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890895"/>
            <a:ext cx="4775200" cy="902335"/>
          </a:xfrm>
          <a:prstGeom prst="rect">
            <a:avLst/>
          </a:prstGeom>
        </p:spPr>
      </p:pic>
      <p:pic>
        <p:nvPicPr>
          <p:cNvPr id="19" name="Imagem 18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0" name="Imagem 19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pic>
        <p:nvPicPr>
          <p:cNvPr id="6" name="Imagem 5" descr="1200px-Node.js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80" y="874395"/>
            <a:ext cx="1692275" cy="1035685"/>
          </a:xfrm>
          <a:prstGeom prst="rect">
            <a:avLst/>
          </a:prstGeom>
        </p:spPr>
      </p:pic>
      <p:pic>
        <p:nvPicPr>
          <p:cNvPr id="8" name="Imagem 7" descr="st_small_507x507-pad_600x600_f8f8f8.u7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665" y="1102995"/>
            <a:ext cx="579120" cy="579120"/>
          </a:xfrm>
          <a:prstGeom prst="rect">
            <a:avLst/>
          </a:prstGeom>
        </p:spPr>
      </p:pic>
      <p:pic>
        <p:nvPicPr>
          <p:cNvPr id="4" name="Imagem 3" descr="1_MdTvC66EwOO3_fzjJmW3t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615" y="1122045"/>
            <a:ext cx="1288415" cy="5416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  <a:sym typeface="+mn-ea"/>
              </a:rPr>
              <a:t>API, API Rest e RESTful</a:t>
            </a:r>
            <a:endParaRPr lang="pt-BR" altLang="en-US" sz="3600" b="1">
              <a:solidFill>
                <a:schemeClr val="tx2">
                  <a:lumMod val="85000"/>
                  <a:lumOff val="15000"/>
                </a:schemeClr>
              </a:solidFill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466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>
                <a:latin typeface="JetBrains Mono SemiBold" panose="02000009000000000000" charset="0"/>
                <a:cs typeface="JetBrains Mono SemiBold" panose="02000009000000000000" charset="0"/>
              </a:rPr>
              <a:t>Rest</a:t>
            </a:r>
            <a:r>
              <a:rPr lang="pt-BR" altLang="en-US" sz="2800" b="1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400" b="1">
                <a:latin typeface="JetBrains Mono SemiBold" panose="02000009000000000000" charset="0"/>
                <a:cs typeface="JetBrains Mono SemiBold" panose="02000009000000000000" charset="0"/>
              </a:rPr>
              <a:t>(Representational State Transfer)</a:t>
            </a:r>
            <a:endParaRPr lang="pt-BR" altLang="en-US"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40410" y="2894965"/>
            <a:ext cx="10668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 u="sng">
                <a:latin typeface="JetBrains Mono" panose="02000009000000000000" charset="0"/>
                <a:cs typeface="JetBrains Mono" panose="02000009000000000000" charset="0"/>
              </a:rPr>
              <a:t>Interface Uniforme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>
                <a:latin typeface="JetBrains Mono" panose="02000009000000000000" charset="0"/>
                <a:cs typeface="JetBrains Mono" panose="02000009000000000000" charset="0"/>
                <a:sym typeface="+mn-ea"/>
              </a:rPr>
              <a:t>Identificação dos recursos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en-US" b="1">
              <a:latin typeface="JetBrains Mono" panose="02000009000000000000" charset="0"/>
              <a:cs typeface="JetBrains Mono" panose="02000009000000000000" charset="0"/>
            </a:endParaRPr>
          </a:p>
        </p:txBody>
      </p:sp>
      <p:pic>
        <p:nvPicPr>
          <p:cNvPr id="3" name="Imagem 2" descr="1_rXrqCFuuigFQwAKipLX-wA"/>
          <p:cNvPicPr>
            <a:picLocks noChangeAspect="1"/>
          </p:cNvPicPr>
          <p:nvPr/>
        </p:nvPicPr>
        <p:blipFill>
          <a:blip r:embed="rId3"/>
          <a:srcRect r="48734" b="3145"/>
          <a:stretch>
            <a:fillRect/>
          </a:stretch>
        </p:blipFill>
        <p:spPr>
          <a:xfrm>
            <a:off x="6380480" y="2426970"/>
            <a:ext cx="4621530" cy="4212590"/>
          </a:xfrm>
          <a:prstGeom prst="rect">
            <a:avLst/>
          </a:prstGeom>
          <a:effectLst>
            <a:outerShdw blurRad="889000" dist="1536700" dir="5400000" sx="69000" sy="69000" algn="t" rotWithShape="0">
              <a:prstClr val="black">
                <a:alpha val="29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  <a:sym typeface="+mn-ea"/>
              </a:rPr>
              <a:t>API, API Rest e RESTful</a:t>
            </a:r>
            <a:endParaRPr lang="pt-BR" altLang="en-US" sz="3600" b="1">
              <a:solidFill>
                <a:schemeClr val="tx2">
                  <a:lumMod val="85000"/>
                  <a:lumOff val="15000"/>
                </a:schemeClr>
              </a:solidFill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466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 dirty="0" err="1">
                <a:latin typeface="JetBrains Mono SemiBold" panose="02000009000000000000" charset="0"/>
                <a:cs typeface="JetBrains Mono SemiBold" panose="02000009000000000000" charset="0"/>
              </a:rPr>
              <a:t>Rest</a:t>
            </a:r>
            <a:r>
              <a:rPr lang="pt-BR" altLang="en-US" sz="2800" b="1" dirty="0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400" b="1" dirty="0">
                <a:latin typeface="JetBrains Mono SemiBold" panose="02000009000000000000" charset="0"/>
                <a:cs typeface="JetBrains Mono SemiBold" panose="02000009000000000000" charset="0"/>
              </a:rPr>
              <a:t>(</a:t>
            </a:r>
            <a:r>
              <a:rPr lang="pt-BR" altLang="en-US" sz="2400" b="1" dirty="0" err="1">
                <a:latin typeface="JetBrains Mono SemiBold" panose="02000009000000000000" charset="0"/>
                <a:cs typeface="JetBrains Mono SemiBold" panose="02000009000000000000" charset="0"/>
              </a:rPr>
              <a:t>Representational</a:t>
            </a:r>
            <a:r>
              <a:rPr lang="pt-BR" altLang="en-US" sz="2400" b="1" dirty="0">
                <a:latin typeface="JetBrains Mono SemiBold" panose="02000009000000000000" charset="0"/>
                <a:cs typeface="JetBrains Mono SemiBold" panose="02000009000000000000" charset="0"/>
              </a:rPr>
              <a:t> </a:t>
            </a:r>
            <a:r>
              <a:rPr lang="pt-BR" altLang="en-US" sz="2400" b="1" dirty="0" err="1">
                <a:latin typeface="JetBrains Mono SemiBold" panose="02000009000000000000" charset="0"/>
                <a:cs typeface="JetBrains Mono SemiBold" panose="02000009000000000000" charset="0"/>
              </a:rPr>
              <a:t>State</a:t>
            </a:r>
            <a:r>
              <a:rPr lang="pt-BR" altLang="en-US" sz="2400" b="1" dirty="0">
                <a:latin typeface="JetBrains Mono SemiBold" panose="02000009000000000000" charset="0"/>
                <a:cs typeface="JetBrains Mono SemiBold" panose="02000009000000000000" charset="0"/>
              </a:rPr>
              <a:t> </a:t>
            </a:r>
            <a:r>
              <a:rPr lang="pt-BR" altLang="en-US" sz="2400" b="1" dirty="0" err="1">
                <a:latin typeface="JetBrains Mono SemiBold" panose="02000009000000000000" charset="0"/>
                <a:cs typeface="JetBrains Mono SemiBold" panose="02000009000000000000" charset="0"/>
              </a:rPr>
              <a:t>Transfer</a:t>
            </a:r>
            <a:r>
              <a:rPr lang="pt-BR" altLang="en-US" sz="2400" b="1" dirty="0">
                <a:latin typeface="JetBrains Mono SemiBold" panose="02000009000000000000" charset="0"/>
                <a:cs typeface="JetBrains Mono SemiBold" panose="02000009000000000000" charset="0"/>
              </a:rPr>
              <a:t>)</a:t>
            </a:r>
            <a:endParaRPr lang="pt-BR" altLang="en-US" dirty="0"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40410" y="2894965"/>
            <a:ext cx="10668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 u="sng">
                <a:latin typeface="JetBrains Mono" panose="02000009000000000000" charset="0"/>
                <a:cs typeface="JetBrains Mono" panose="02000009000000000000" charset="0"/>
              </a:rPr>
              <a:t>Interface Uniforme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>
                <a:latin typeface="JetBrains Mono" panose="02000009000000000000" charset="0"/>
                <a:cs typeface="JetBrains Mono" panose="02000009000000000000" charset="0"/>
                <a:sym typeface="+mn-ea"/>
              </a:rPr>
              <a:t>Identificação dos recursos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en-US" b="1">
              <a:latin typeface="JetBrains Mono" panose="02000009000000000000" charset="0"/>
              <a:cs typeface="JetBrains Mono" panose="02000009000000000000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25" y="2426970"/>
            <a:ext cx="5429885" cy="4262755"/>
          </a:xfrm>
          <a:prstGeom prst="rect">
            <a:avLst/>
          </a:prstGeom>
          <a:effectLst>
            <a:outerShdw blurRad="762000" dist="1435100" dir="5400000" sx="80000" sy="80000" algn="t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  <a:sym typeface="+mn-ea"/>
              </a:rPr>
              <a:t>API, API Rest e RESTful</a:t>
            </a:r>
            <a:endParaRPr lang="pt-BR" altLang="en-US" sz="3600" b="1">
              <a:solidFill>
                <a:schemeClr val="tx2">
                  <a:lumMod val="85000"/>
                  <a:lumOff val="15000"/>
                </a:schemeClr>
              </a:solidFill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466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>
                <a:latin typeface="JetBrains Mono SemiBold" panose="02000009000000000000" charset="0"/>
                <a:cs typeface="JetBrains Mono SemiBold" panose="02000009000000000000" charset="0"/>
              </a:rPr>
              <a:t>Rest</a:t>
            </a:r>
            <a:r>
              <a:rPr lang="pt-BR" altLang="en-US" sz="2800" b="1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400" b="1">
                <a:latin typeface="JetBrains Mono SemiBold" panose="02000009000000000000" charset="0"/>
                <a:cs typeface="JetBrains Mono SemiBold" panose="02000009000000000000" charset="0"/>
              </a:rPr>
              <a:t>(Representational State Transfer)</a:t>
            </a:r>
            <a:endParaRPr lang="pt-BR" altLang="en-US"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40410" y="2894965"/>
            <a:ext cx="10668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 u="sng">
                <a:latin typeface="JetBrains Mono" panose="02000009000000000000" charset="0"/>
                <a:cs typeface="JetBrains Mono" panose="02000009000000000000" charset="0"/>
              </a:rPr>
              <a:t>Interface Uniforme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>
                <a:latin typeface="JetBrains Mono" panose="02000009000000000000" charset="0"/>
                <a:cs typeface="JetBrains Mono" panose="02000009000000000000" charset="0"/>
                <a:sym typeface="+mn-ea"/>
              </a:rPr>
              <a:t>HATEOAS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en-US" b="1">
              <a:latin typeface="JetBrains Mono" panose="02000009000000000000" charset="0"/>
              <a:cs typeface="JetBrains Mono" panose="02000009000000000000" charset="0"/>
            </a:endParaRPr>
          </a:p>
        </p:txBody>
      </p:sp>
      <p:pic>
        <p:nvPicPr>
          <p:cNvPr id="5" name="Imagem 4" descr="header-templatssse_uzfq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25" y="2652395"/>
            <a:ext cx="7220585" cy="3610610"/>
          </a:xfrm>
          <a:prstGeom prst="rect">
            <a:avLst/>
          </a:prstGeom>
          <a:effectLst>
            <a:outerShdw blurRad="444500" dist="812800" dir="5400000" sx="86000" sy="86000" algn="t" rotWithShape="0">
              <a:prstClr val="black">
                <a:alpha val="27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  <a:sym typeface="+mn-ea"/>
              </a:rPr>
              <a:t>Protocolo HTTP</a:t>
            </a: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466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 dirty="0">
                <a:latin typeface="JetBrains Mono SemiBold" panose="02000009000000000000" charset="0"/>
                <a:cs typeface="JetBrains Mono SemiBold" panose="02000009000000000000" charset="0"/>
              </a:rPr>
              <a:t>HTTP</a:t>
            </a:r>
            <a:r>
              <a:rPr lang="pt-BR" altLang="en-US" sz="2800" b="1" dirty="0">
                <a:latin typeface="JetBrains Mono SemiBold" panose="02000009000000000000" charset="0"/>
                <a:cs typeface="JetBrains Mono SemiBold" panose="02000009000000000000" charset="0"/>
              </a:rPr>
              <a:t> (</a:t>
            </a:r>
            <a:r>
              <a:rPr lang="pt-BR" altLang="en-US" sz="2800" b="1" dirty="0" err="1">
                <a:latin typeface="JetBrains Mono SemiBold" panose="02000009000000000000" charset="0"/>
                <a:cs typeface="JetBrains Mono SemiBold" panose="02000009000000000000" charset="0"/>
              </a:rPr>
              <a:t>Hyper</a:t>
            </a:r>
            <a:r>
              <a:rPr lang="pt-BR" altLang="en-US" sz="2800" b="1" dirty="0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800" b="1" dirty="0" err="1">
                <a:latin typeface="JetBrains Mono SemiBold" panose="02000009000000000000" charset="0"/>
                <a:cs typeface="JetBrains Mono SemiBold" panose="02000009000000000000" charset="0"/>
              </a:rPr>
              <a:t>Text</a:t>
            </a:r>
            <a:r>
              <a:rPr lang="pt-BR" altLang="en-US" sz="2800" b="1" dirty="0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800" b="1" dirty="0" err="1">
                <a:latin typeface="JetBrains Mono SemiBold" panose="02000009000000000000" charset="0"/>
                <a:cs typeface="JetBrains Mono SemiBold" panose="02000009000000000000" charset="0"/>
              </a:rPr>
              <a:t>Transfer</a:t>
            </a:r>
            <a:r>
              <a:rPr lang="pt-BR" altLang="en-US" sz="2800" b="1" dirty="0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800" b="1" dirty="0" err="1">
                <a:latin typeface="JetBrains Mono SemiBold" panose="02000009000000000000" charset="0"/>
                <a:cs typeface="JetBrains Mono SemiBold" panose="02000009000000000000" charset="0"/>
              </a:rPr>
              <a:t>Protocol</a:t>
            </a:r>
            <a:r>
              <a:rPr lang="pt-BR" altLang="en-US" sz="2800" b="1" dirty="0">
                <a:latin typeface="JetBrains Mono SemiBold" panose="02000009000000000000" charset="0"/>
                <a:cs typeface="JetBrains Mono SemiBold" panose="02000009000000000000" charset="0"/>
              </a:rPr>
              <a:t>)</a:t>
            </a:r>
          </a:p>
        </p:txBody>
      </p:sp>
      <p:sp>
        <p:nvSpPr>
          <p:cNvPr id="4" name="Caixa de Texto 3"/>
          <p:cNvSpPr txBox="1"/>
          <p:nvPr/>
        </p:nvSpPr>
        <p:spPr>
          <a:xfrm>
            <a:off x="740410" y="2590165"/>
            <a:ext cx="10668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O protocolo HTTP define um conjunto de métodos de requisição responsáveis por indicar a ação a ser executada para um dado recurso numa comunicação cliente-servidor. Embora esses métodos possam ser descritos como substantivos, eles também são comumente referenciados como </a:t>
            </a:r>
            <a:r>
              <a:rPr lang="pt-BR" altLang="en-US" b="1">
                <a:latin typeface="JetBrains Mono" panose="02000009000000000000" charset="0"/>
                <a:cs typeface="JetBrains Mono" panose="02000009000000000000" charset="0"/>
                <a:sym typeface="+mn-ea"/>
              </a:rPr>
              <a:t>Verbos HTTP</a:t>
            </a: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.</a:t>
            </a:r>
          </a:p>
        </p:txBody>
      </p:sp>
      <p:pic>
        <p:nvPicPr>
          <p:cNvPr id="3" name="Imagem 2" descr="whatis-how_http_works_mobile"/>
          <p:cNvPicPr>
            <a:picLocks noChangeAspect="1"/>
          </p:cNvPicPr>
          <p:nvPr/>
        </p:nvPicPr>
        <p:blipFill>
          <a:blip r:embed="rId3"/>
          <a:srcRect l="5767" t="9769" r="7494" b="10231"/>
          <a:stretch>
            <a:fillRect/>
          </a:stretch>
        </p:blipFill>
        <p:spPr>
          <a:xfrm>
            <a:off x="4034155" y="4409440"/>
            <a:ext cx="4123690" cy="2214245"/>
          </a:xfrm>
          <a:prstGeom prst="rect">
            <a:avLst/>
          </a:prstGeom>
          <a:effectLst>
            <a:outerShdw blurRad="482600" dist="698500" dir="5400000" sx="80000" sy="80000" algn="t" rotWithShape="0">
              <a:prstClr val="black">
                <a:alpha val="16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762000" y="1556664"/>
            <a:ext cx="10668000" cy="878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err="1"/>
              <a:t>Nodejs</a:t>
            </a:r>
            <a:r>
              <a:rPr lang="pt-BR" dirty="0"/>
              <a:t> é um </a:t>
            </a:r>
            <a:r>
              <a:rPr lang="pt-BR" dirty="0" err="1"/>
              <a:t>runtime</a:t>
            </a:r>
            <a:r>
              <a:rPr lang="pt-BR" dirty="0"/>
              <a:t> de javascript, criado por Ryan Dahl em 2009 e vem ganhando muito espaço no desenvolvimento web. Node é desenvolvido usando a </a:t>
            </a:r>
            <a:r>
              <a:rPr lang="pt-BR" dirty="0" err="1"/>
              <a:t>engine</a:t>
            </a:r>
            <a:r>
              <a:rPr lang="pt-BR" dirty="0"/>
              <a:t> V8 da Google.</a:t>
            </a:r>
            <a:endParaRPr lang="pt-BR" altLang="en-US" b="1" dirty="0">
              <a:latin typeface="JetBrains Mono" panose="02000009000000000000" charset="0"/>
              <a:cs typeface="JetBrains Mono" panose="02000009000000000000" charset="0"/>
            </a:endParaRPr>
          </a:p>
        </p:txBody>
      </p:sp>
      <p:pic>
        <p:nvPicPr>
          <p:cNvPr id="5" name="Imagem 4" descr="1200px-Node.js_logo.svg">
            <a:extLst>
              <a:ext uri="{FF2B5EF4-FFF2-40B4-BE49-F238E27FC236}">
                <a16:creationId xmlns:a16="http://schemas.microsoft.com/office/drawing/2014/main" id="{26083F86-EBFC-C6A7-F4DC-083390BA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0" y="219441"/>
            <a:ext cx="1941830" cy="118808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680E655-D817-C757-74BD-FF94AA2ED255}"/>
              </a:ext>
            </a:extLst>
          </p:cNvPr>
          <p:cNvSpPr txBox="1"/>
          <p:nvPr/>
        </p:nvSpPr>
        <p:spPr>
          <a:xfrm>
            <a:off x="700454" y="2611102"/>
            <a:ext cx="1108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Como um ambiente de execução JavaScript assíncrono orientado a eventos, o Node.js é projetado para desenvolvimento de aplicações escaláveis de rede.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5311F9-EA05-B927-254C-788C4D8E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48" y="3600568"/>
            <a:ext cx="6296904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7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pic>
        <p:nvPicPr>
          <p:cNvPr id="5" name="Imagem 4" descr="1200px-Node.js_logo.svg">
            <a:extLst>
              <a:ext uri="{FF2B5EF4-FFF2-40B4-BE49-F238E27FC236}">
                <a16:creationId xmlns:a16="http://schemas.microsoft.com/office/drawing/2014/main" id="{26083F86-EBFC-C6A7-F4DC-083390BA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0" y="219441"/>
            <a:ext cx="1941830" cy="118808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680E655-D817-C757-74BD-FF94AA2ED255}"/>
              </a:ext>
            </a:extLst>
          </p:cNvPr>
          <p:cNvSpPr txBox="1"/>
          <p:nvPr/>
        </p:nvSpPr>
        <p:spPr>
          <a:xfrm>
            <a:off x="718039" y="1472887"/>
            <a:ext cx="1108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Documentação: https://nodejs.org/en/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49E44C-CEB8-F3A9-EA01-CDCB2443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761" y="2675662"/>
            <a:ext cx="5958050" cy="381340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565975-D547-DFF6-F07F-9E4D3098A231}"/>
              </a:ext>
            </a:extLst>
          </p:cNvPr>
          <p:cNvSpPr txBox="1"/>
          <p:nvPr/>
        </p:nvSpPr>
        <p:spPr>
          <a:xfrm>
            <a:off x="718039" y="1995198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Utilizaremos a versão 16 do Node.js - LTS</a:t>
            </a:r>
          </a:p>
        </p:txBody>
      </p:sp>
    </p:spTree>
    <p:extLst>
      <p:ext uri="{BB962C8B-B14F-4D97-AF65-F5344CB8AC3E}">
        <p14:creationId xmlns:p14="http://schemas.microsoft.com/office/powerpoint/2010/main" val="424249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pic>
        <p:nvPicPr>
          <p:cNvPr id="5" name="Imagem 4" descr="1200px-Node.js_logo.svg">
            <a:extLst>
              <a:ext uri="{FF2B5EF4-FFF2-40B4-BE49-F238E27FC236}">
                <a16:creationId xmlns:a16="http://schemas.microsoft.com/office/drawing/2014/main" id="{26083F86-EBFC-C6A7-F4DC-083390BA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0" y="219441"/>
            <a:ext cx="1941830" cy="11880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BD0596-B361-3B25-D125-B760F9B853A0}"/>
              </a:ext>
            </a:extLst>
          </p:cNvPr>
          <p:cNvSpPr txBox="1"/>
          <p:nvPr/>
        </p:nvSpPr>
        <p:spPr>
          <a:xfrm>
            <a:off x="901212" y="1457910"/>
            <a:ext cx="611065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000" b="1" u="sng" dirty="0">
                <a:latin typeface="JetBrains Mono SemiBold" panose="02000009000000000000" charset="0"/>
                <a:cs typeface="JetBrains Mono SemiBold" panose="02000009000000000000" charset="0"/>
              </a:rPr>
              <a:t>Express</a:t>
            </a:r>
            <a:endParaRPr lang="pt-BR" altLang="en-US" dirty="0"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EFC7BD-0FB3-27F4-6353-0B7B4CFD68D8}"/>
              </a:ext>
            </a:extLst>
          </p:cNvPr>
          <p:cNvSpPr txBox="1"/>
          <p:nvPr/>
        </p:nvSpPr>
        <p:spPr>
          <a:xfrm>
            <a:off x="901212" y="2083083"/>
            <a:ext cx="7275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Em nossa aplicação utilizaremos Node com Typescript e Express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6247CB-A488-187F-32E2-DB25411B46EC}"/>
              </a:ext>
            </a:extLst>
          </p:cNvPr>
          <p:cNvSpPr txBox="1"/>
          <p:nvPr/>
        </p:nvSpPr>
        <p:spPr>
          <a:xfrm>
            <a:off x="901212" y="2612345"/>
            <a:ext cx="10308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Express é um framework para aplicativo da web do Node.js mínimo e flexível que fornece um conjunto robusto de recursos para aplicativos web e móvel. Ele fornece uma camada de recursos fundamentais para aplicações web sem obscurecer os recursos do Node.js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2940AA-F31F-766F-B1AB-57461444A4FD}"/>
              </a:ext>
            </a:extLst>
          </p:cNvPr>
          <p:cNvSpPr txBox="1"/>
          <p:nvPr/>
        </p:nvSpPr>
        <p:spPr>
          <a:xfrm>
            <a:off x="901212" y="4178466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https://expressjs.com/pt-br/</a:t>
            </a:r>
          </a:p>
        </p:txBody>
      </p:sp>
    </p:spTree>
    <p:extLst>
      <p:ext uri="{BB962C8B-B14F-4D97-AF65-F5344CB8AC3E}">
        <p14:creationId xmlns:p14="http://schemas.microsoft.com/office/powerpoint/2010/main" val="3017404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6247CB-A488-187F-32E2-DB25411B46EC}"/>
              </a:ext>
            </a:extLst>
          </p:cNvPr>
          <p:cNvSpPr txBox="1"/>
          <p:nvPr/>
        </p:nvSpPr>
        <p:spPr>
          <a:xfrm>
            <a:off x="901212" y="1564935"/>
            <a:ext cx="1030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“</a:t>
            </a:r>
            <a:r>
              <a:rPr lang="en-US" b="1" dirty="0"/>
              <a:t>TypeScript is JavaScript with syntax for types.</a:t>
            </a:r>
            <a:r>
              <a:rPr lang="pt-BR" b="1" dirty="0"/>
              <a:t>”</a:t>
            </a:r>
            <a:endParaRPr lang="en-US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2940AA-F31F-766F-B1AB-57461444A4FD}"/>
              </a:ext>
            </a:extLst>
          </p:cNvPr>
          <p:cNvSpPr txBox="1"/>
          <p:nvPr/>
        </p:nvSpPr>
        <p:spPr>
          <a:xfrm>
            <a:off x="901212" y="5253712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https://www.typescriptlang.org/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A09D18-89D5-F389-5B12-A8488C4BF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70" y="219845"/>
            <a:ext cx="1175238" cy="117523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5E308F3-67BB-A591-2679-F7B57CB44942}"/>
              </a:ext>
            </a:extLst>
          </p:cNvPr>
          <p:cNvSpPr txBox="1"/>
          <p:nvPr/>
        </p:nvSpPr>
        <p:spPr>
          <a:xfrm>
            <a:off x="816219" y="2087310"/>
            <a:ext cx="105595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Typescript adiciona uma nova sintaxe ao javascript, fazendo-o com que tenha uma melhor integração com o seu editor, reconheça os tipos de dados, e exibindo erros antes mesmo de acontecerem. </a:t>
            </a:r>
          </a:p>
          <a:p>
            <a:endParaRPr lang="pt-BR" dirty="0"/>
          </a:p>
          <a:p>
            <a:r>
              <a:rPr lang="pt-BR" dirty="0"/>
              <a:t>Com ele podemos reconhecer se uma determinada variável é do tipo inteiro, booleano, objeto, função, os métodos e atributos daquele determinado tipo de variável.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AE6D3E6-F25D-0464-4CC5-85BF768C3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738" y="4002182"/>
            <a:ext cx="6024454" cy="23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2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762000" y="1556664"/>
            <a:ext cx="10668000" cy="463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/>
              <a:t>Iniciando a aplicação com Node.JS, TS e Express</a:t>
            </a:r>
            <a:endParaRPr lang="pt-BR" altLang="en-US" b="1" dirty="0">
              <a:latin typeface="JetBrains Mono" panose="02000009000000000000" charset="0"/>
              <a:cs typeface="JetBrains Mono" panose="02000009000000000000" charset="0"/>
            </a:endParaRPr>
          </a:p>
        </p:txBody>
      </p:sp>
      <p:pic>
        <p:nvPicPr>
          <p:cNvPr id="5" name="Imagem 4" descr="1200px-Node.js_logo.svg">
            <a:extLst>
              <a:ext uri="{FF2B5EF4-FFF2-40B4-BE49-F238E27FC236}">
                <a16:creationId xmlns:a16="http://schemas.microsoft.com/office/drawing/2014/main" id="{26083F86-EBFC-C6A7-F4DC-083390BA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0" y="219441"/>
            <a:ext cx="1941830" cy="118808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680E655-D817-C757-74BD-FF94AA2ED255}"/>
              </a:ext>
            </a:extLst>
          </p:cNvPr>
          <p:cNvSpPr txBox="1"/>
          <p:nvPr/>
        </p:nvSpPr>
        <p:spPr>
          <a:xfrm>
            <a:off x="762000" y="2320110"/>
            <a:ext cx="110812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Precisamos criar a pasta com nome do projeto e em seguida, no terminal digitar os seguintes comandos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init</a:t>
            </a:r>
            <a:r>
              <a:rPr lang="pt-BR" dirty="0"/>
              <a:t> –Y</a:t>
            </a:r>
          </a:p>
          <a:p>
            <a:pPr marL="285750" indent="-285750">
              <a:buFontTx/>
              <a:buChar char="-"/>
            </a:pP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typescript</a:t>
            </a:r>
            <a:r>
              <a:rPr lang="pt-BR" dirty="0"/>
              <a:t> </a:t>
            </a:r>
            <a:r>
              <a:rPr lang="pt-BR" dirty="0" err="1"/>
              <a:t>ts</a:t>
            </a:r>
            <a:r>
              <a:rPr lang="pt-BR" dirty="0"/>
              <a:t>-node </a:t>
            </a:r>
            <a:r>
              <a:rPr lang="pt-BR" dirty="0" err="1"/>
              <a:t>ts</a:t>
            </a:r>
            <a:r>
              <a:rPr lang="pt-BR" dirty="0"/>
              <a:t>-node-</a:t>
            </a:r>
            <a:r>
              <a:rPr lang="pt-BR" dirty="0" err="1"/>
              <a:t>dev</a:t>
            </a:r>
            <a:r>
              <a:rPr lang="pt-BR" dirty="0"/>
              <a:t> </a:t>
            </a:r>
            <a:r>
              <a:rPr lang="pt-BR" dirty="0" err="1"/>
              <a:t>nodemon</a:t>
            </a:r>
            <a:r>
              <a:rPr lang="pt-BR" dirty="0"/>
              <a:t> @types/node @types/express --</a:t>
            </a:r>
            <a:r>
              <a:rPr lang="pt-BR" dirty="0" err="1"/>
              <a:t>save-dev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express</a:t>
            </a:r>
            <a:r>
              <a:rPr lang="pt-BR" dirty="0"/>
              <a:t> </a:t>
            </a:r>
            <a:r>
              <a:rPr lang="pt-BR" dirty="0" err="1"/>
              <a:t>reflect-metadata</a:t>
            </a:r>
            <a:r>
              <a:rPr lang="pt-BR" dirty="0"/>
              <a:t> -–</a:t>
            </a:r>
            <a:r>
              <a:rPr lang="pt-BR" dirty="0" err="1"/>
              <a:t>save</a:t>
            </a:r>
            <a:endParaRPr lang="pt-BR" dirty="0"/>
          </a:p>
          <a:p>
            <a:r>
              <a:rPr lang="pt-BR" dirty="0"/>
              <a:t>-    </a:t>
            </a:r>
            <a:r>
              <a:rPr lang="pt-BR" dirty="0" err="1"/>
              <a:t>npx</a:t>
            </a:r>
            <a:r>
              <a:rPr lang="pt-BR" dirty="0"/>
              <a:t> </a:t>
            </a:r>
            <a:r>
              <a:rPr lang="pt-BR" dirty="0" err="1"/>
              <a:t>tsc</a:t>
            </a:r>
            <a:r>
              <a:rPr lang="pt-BR" dirty="0"/>
              <a:t> --</a:t>
            </a:r>
            <a:r>
              <a:rPr lang="pt-BR" dirty="0" err="1"/>
              <a:t>init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8C0834-AA32-CA0C-EECF-F36C0CD0C36C}"/>
              </a:ext>
            </a:extLst>
          </p:cNvPr>
          <p:cNvSpPr txBox="1"/>
          <p:nvPr/>
        </p:nvSpPr>
        <p:spPr>
          <a:xfrm>
            <a:off x="910004" y="4359993"/>
            <a:ext cx="611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Através do </a:t>
            </a:r>
            <a:r>
              <a:rPr lang="pt-BR" dirty="0" err="1"/>
              <a:t>npm</a:t>
            </a:r>
            <a:r>
              <a:rPr lang="pt-BR" dirty="0"/>
              <a:t> – Node </a:t>
            </a:r>
            <a:r>
              <a:rPr lang="pt-BR" dirty="0" err="1"/>
              <a:t>Package</a:t>
            </a:r>
            <a:r>
              <a:rPr lang="pt-BR" dirty="0"/>
              <a:t> Management, instalaremos as dependências necessárias para o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831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762000" y="1556664"/>
            <a:ext cx="10668000" cy="463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/>
              <a:t>Configurando TS-CONFIG</a:t>
            </a:r>
            <a:endParaRPr lang="pt-BR" altLang="en-US" b="1" dirty="0">
              <a:latin typeface="JetBrains Mono" panose="02000009000000000000" charset="0"/>
              <a:cs typeface="JetBrains Mono" panose="02000009000000000000" charset="0"/>
            </a:endParaRPr>
          </a:p>
        </p:txBody>
      </p:sp>
      <p:pic>
        <p:nvPicPr>
          <p:cNvPr id="5" name="Imagem 4" descr="1200px-Node.js_logo.svg">
            <a:extLst>
              <a:ext uri="{FF2B5EF4-FFF2-40B4-BE49-F238E27FC236}">
                <a16:creationId xmlns:a16="http://schemas.microsoft.com/office/drawing/2014/main" id="{26083F86-EBFC-C6A7-F4DC-083390BA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0" y="219441"/>
            <a:ext cx="1941830" cy="118808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680E655-D817-C757-74BD-FF94AA2ED255}"/>
              </a:ext>
            </a:extLst>
          </p:cNvPr>
          <p:cNvSpPr txBox="1"/>
          <p:nvPr/>
        </p:nvSpPr>
        <p:spPr>
          <a:xfrm>
            <a:off x="762000" y="2079955"/>
            <a:ext cx="11081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Precisamos configurar o Typescript para o funcionamento da aplicação, pois o node por padrão não suporta o Typescript.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B79FF2-5A0D-9EA5-0D58-0EB5FB3D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48" y="3103697"/>
            <a:ext cx="3054144" cy="329905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6816B6-55D2-3102-3C48-C226D71F3BCD}"/>
              </a:ext>
            </a:extLst>
          </p:cNvPr>
          <p:cNvSpPr txBox="1"/>
          <p:nvPr/>
        </p:nvSpPr>
        <p:spPr>
          <a:xfrm>
            <a:off x="4418135" y="3033558"/>
            <a:ext cx="61106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Em seguida, criaremos o diretório </a:t>
            </a:r>
            <a:r>
              <a:rPr lang="pt-BR" dirty="0" err="1"/>
              <a:t>src</a:t>
            </a:r>
            <a:r>
              <a:rPr lang="pt-BR" dirty="0"/>
              <a:t>, e os seguintes arquivos 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/>
              <a:t>server.ts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/>
              <a:t>app.ts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/>
              <a:t>routes.ts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863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</a:rPr>
              <a:t>Tecnologias</a:t>
            </a:r>
          </a:p>
        </p:txBody>
      </p:sp>
      <p:pic>
        <p:nvPicPr>
          <p:cNvPr id="4" name="Imagem 3" descr="1_MdTvC66EwOO3_fzjJmW3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931160"/>
            <a:ext cx="2823845" cy="1186180"/>
          </a:xfrm>
          <a:prstGeom prst="rect">
            <a:avLst/>
          </a:prstGeom>
        </p:spPr>
      </p:pic>
      <p:pic>
        <p:nvPicPr>
          <p:cNvPr id="6" name="Imagem 5" descr="1200px-Node.js_logo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10" y="2957195"/>
            <a:ext cx="1941830" cy="1188085"/>
          </a:xfrm>
          <a:prstGeom prst="rect">
            <a:avLst/>
          </a:prstGeom>
        </p:spPr>
      </p:pic>
      <p:pic>
        <p:nvPicPr>
          <p:cNvPr id="8" name="Imagem 7" descr="st_small_507x507-pad_600x600_f8f8f8.u7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905" y="2557145"/>
            <a:ext cx="1934210" cy="1934210"/>
          </a:xfrm>
          <a:prstGeom prst="rect">
            <a:avLst/>
          </a:prstGeom>
        </p:spPr>
      </p:pic>
      <p:pic>
        <p:nvPicPr>
          <p:cNvPr id="10" name="Imagem 9" descr="kisspng-postgresql-object-relational-database-oracle-datab-portfolio-whitebolt-whitebolt-5b65f8219026e9.08258976153340931359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930" y="2650490"/>
            <a:ext cx="1789430" cy="1747520"/>
          </a:xfrm>
          <a:prstGeom prst="rect">
            <a:avLst/>
          </a:prstGeom>
        </p:spPr>
      </p:pic>
      <p:pic>
        <p:nvPicPr>
          <p:cNvPr id="11" name="Imagem 10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12" name="Imagem 11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13" name="Imagem 12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14" name="Imagem 13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239483" y="1315798"/>
            <a:ext cx="10668000" cy="463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/>
              <a:t>Criando arquivos de configurações de servidor e rotas</a:t>
            </a:r>
            <a:endParaRPr lang="pt-BR" altLang="en-US" b="1" dirty="0">
              <a:latin typeface="JetBrains Mono" panose="02000009000000000000" charset="0"/>
              <a:cs typeface="JetBrains Mono" panose="02000009000000000000" charset="0"/>
            </a:endParaRPr>
          </a:p>
        </p:txBody>
      </p:sp>
      <p:pic>
        <p:nvPicPr>
          <p:cNvPr id="5" name="Imagem 4" descr="1200px-Node.js_logo.svg">
            <a:extLst>
              <a:ext uri="{FF2B5EF4-FFF2-40B4-BE49-F238E27FC236}">
                <a16:creationId xmlns:a16="http://schemas.microsoft.com/office/drawing/2014/main" id="{26083F86-EBFC-C6A7-F4DC-083390BA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0" y="219442"/>
            <a:ext cx="1767449" cy="108139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66833A6-B8CA-C544-3B98-827197D96B2A}"/>
              </a:ext>
            </a:extLst>
          </p:cNvPr>
          <p:cNvSpPr txBox="1"/>
          <p:nvPr/>
        </p:nvSpPr>
        <p:spPr>
          <a:xfrm>
            <a:off x="168884" y="1703231"/>
            <a:ext cx="6110654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err="1"/>
              <a:t>Server.ts</a:t>
            </a:r>
            <a:endParaRPr lang="pt-BR" altLang="en-US" dirty="0">
              <a:latin typeface="JetBrains Mono" panose="02000009000000000000" charset="0"/>
              <a:cs typeface="JetBrains Mono" panose="02000009000000000000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6DB5997-E4BA-D4F9-CE52-4E7437912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3" y="2209662"/>
            <a:ext cx="4410691" cy="185322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E4BB26-A9EC-E694-5143-0AA550328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83" y="4525248"/>
            <a:ext cx="4426864" cy="210899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BE1FC91-2285-4C02-5667-A07BBDFB2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884" y="3335733"/>
            <a:ext cx="4787419" cy="3059225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CD28880-A9A4-E4AE-46FA-3B75E2C00B7A}"/>
              </a:ext>
            </a:extLst>
          </p:cNvPr>
          <p:cNvSpPr txBox="1"/>
          <p:nvPr/>
        </p:nvSpPr>
        <p:spPr>
          <a:xfrm>
            <a:off x="168884" y="4030496"/>
            <a:ext cx="6110654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dirty="0" err="1">
                <a:latin typeface="JetBrains Mono" panose="02000009000000000000" charset="0"/>
                <a:cs typeface="JetBrains Mono" panose="02000009000000000000" charset="0"/>
              </a:rPr>
              <a:t>Routes.ts</a:t>
            </a:r>
            <a:endParaRPr lang="pt-BR" altLang="en-US" dirty="0">
              <a:latin typeface="JetBrains Mono" panose="02000009000000000000" charset="0"/>
              <a:cs typeface="JetBrains Mono" panose="02000009000000000000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EEF98BD-6019-1B23-E9B4-EAE322E847B0}"/>
              </a:ext>
            </a:extLst>
          </p:cNvPr>
          <p:cNvSpPr txBox="1"/>
          <p:nvPr/>
        </p:nvSpPr>
        <p:spPr>
          <a:xfrm>
            <a:off x="6350137" y="2870862"/>
            <a:ext cx="611065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dirty="0" err="1">
                <a:latin typeface="JetBrains Mono" panose="02000009000000000000" charset="0"/>
                <a:cs typeface="JetBrains Mono" panose="02000009000000000000" charset="0"/>
              </a:rPr>
              <a:t>App.ts</a:t>
            </a:r>
            <a:endParaRPr lang="pt-BR" altLang="en-US" dirty="0">
              <a:latin typeface="JetBrains Mono" panose="02000009000000000000" charset="0"/>
              <a:cs typeface="JetBrains Mono" panose="02000009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58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239483" y="1315798"/>
            <a:ext cx="10668000" cy="463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/>
              <a:t>Agora podemos desenvolver a nossa aplicação baseada no ER desenvolvido</a:t>
            </a:r>
            <a:endParaRPr lang="pt-BR" altLang="en-US" b="1" dirty="0">
              <a:latin typeface="JetBrains Mono" panose="02000009000000000000" charset="0"/>
              <a:cs typeface="JetBrains Mono" panose="02000009000000000000" charset="0"/>
            </a:endParaRPr>
          </a:p>
        </p:txBody>
      </p:sp>
      <p:pic>
        <p:nvPicPr>
          <p:cNvPr id="5" name="Imagem 4" descr="1200px-Node.js_logo.svg">
            <a:extLst>
              <a:ext uri="{FF2B5EF4-FFF2-40B4-BE49-F238E27FC236}">
                <a16:creationId xmlns:a16="http://schemas.microsoft.com/office/drawing/2014/main" id="{26083F86-EBFC-C6A7-F4DC-083390BA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0" y="219442"/>
            <a:ext cx="1767449" cy="108139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87D1A34-EC64-F072-838D-5B4FE791A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4" y="2313814"/>
            <a:ext cx="10009191" cy="379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0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BFBBDD-AD88-83F6-7D43-F56B2962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20" y="245110"/>
            <a:ext cx="2819400" cy="11811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EC240BC-2072-6E6B-AE19-7E94FC5CF439}"/>
              </a:ext>
            </a:extLst>
          </p:cNvPr>
          <p:cNvSpPr txBox="1"/>
          <p:nvPr/>
        </p:nvSpPr>
        <p:spPr>
          <a:xfrm>
            <a:off x="558313" y="1784604"/>
            <a:ext cx="11109079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b="1" dirty="0"/>
              <a:t>Prisma é </a:t>
            </a:r>
            <a:r>
              <a:rPr lang="pt-BR" dirty="0"/>
              <a:t>um </a:t>
            </a:r>
            <a:r>
              <a:rPr lang="pt-BR" sz="1400" b="1" dirty="0"/>
              <a:t>ORM</a:t>
            </a:r>
            <a:r>
              <a:rPr lang="pt-BR" sz="1400" dirty="0"/>
              <a:t> (</a:t>
            </a:r>
            <a:r>
              <a:rPr lang="pt-BR" sz="1400" dirty="0" err="1"/>
              <a:t>Object</a:t>
            </a:r>
            <a:r>
              <a:rPr lang="pt-BR" sz="1400" dirty="0"/>
              <a:t> </a:t>
            </a:r>
            <a:r>
              <a:rPr lang="pt-BR" sz="1400" dirty="0" err="1"/>
              <a:t>Relational</a:t>
            </a:r>
            <a:r>
              <a:rPr lang="pt-BR" sz="1400" dirty="0"/>
              <a:t> </a:t>
            </a:r>
            <a:r>
              <a:rPr lang="pt-BR" sz="1400" dirty="0" err="1"/>
              <a:t>Mapper</a:t>
            </a:r>
            <a:r>
              <a:rPr lang="pt-BR" sz="1400" dirty="0"/>
              <a:t>), </a:t>
            </a:r>
            <a:r>
              <a:rPr lang="pt-BR" sz="1400" b="1" dirty="0"/>
              <a:t>ORM</a:t>
            </a:r>
            <a:r>
              <a:rPr lang="pt-BR" sz="1400" dirty="0"/>
              <a:t> é uma técnica de mapeamento objeto relacional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que permite fazer uma relação dos objetos com os dados que os mesmos representam.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O ORM faz o mapeamento de sua classe para o banco de dados, para gerar um SQL, servindo como uma ponte para o banco e a classe. 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Alguns ORM do mercado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Eloquente (PHP, Laravel)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 err="1"/>
              <a:t>TypeORM</a:t>
            </a:r>
            <a:r>
              <a:rPr lang="pt-BR" sz="1400" dirty="0"/>
              <a:t>, </a:t>
            </a:r>
            <a:r>
              <a:rPr lang="pt-BR" sz="1400" dirty="0" err="1"/>
              <a:t>Mongoose</a:t>
            </a:r>
            <a:r>
              <a:rPr lang="pt-BR" sz="1400" dirty="0"/>
              <a:t>(ODM) (Javascript)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Active Record (Ruby, </a:t>
            </a:r>
            <a:r>
              <a:rPr lang="pt-BR" sz="1400" dirty="0" err="1"/>
              <a:t>Rails</a:t>
            </a:r>
            <a:r>
              <a:rPr lang="pt-BR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 err="1"/>
              <a:t>Hibernate</a:t>
            </a:r>
            <a:r>
              <a:rPr lang="pt-BR" sz="1400" dirty="0"/>
              <a:t>, </a:t>
            </a:r>
            <a:r>
              <a:rPr lang="pt-BR" sz="1400" dirty="0" err="1"/>
              <a:t>ActiveJPA</a:t>
            </a:r>
            <a:r>
              <a:rPr lang="pt-BR" sz="1400" dirty="0"/>
              <a:t> (Java)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 err="1"/>
              <a:t>DjangoORM</a:t>
            </a:r>
            <a:r>
              <a:rPr lang="pt-BR" sz="1400" dirty="0"/>
              <a:t> (Python)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 err="1"/>
              <a:t>Entity</a:t>
            </a:r>
            <a:r>
              <a:rPr lang="pt-BR" sz="1400" dirty="0"/>
              <a:t> Framework, </a:t>
            </a:r>
            <a:r>
              <a:rPr lang="pt-BR" sz="1400" dirty="0" err="1"/>
              <a:t>Dapper</a:t>
            </a:r>
            <a:r>
              <a:rPr lang="pt-BR" sz="1400" dirty="0"/>
              <a:t> (C#)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9F93E4-713B-3858-A997-E15E75CF2ECB}"/>
              </a:ext>
            </a:extLst>
          </p:cNvPr>
          <p:cNvSpPr txBox="1"/>
          <p:nvPr/>
        </p:nvSpPr>
        <p:spPr>
          <a:xfrm>
            <a:off x="558313" y="1306137"/>
            <a:ext cx="61106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/>
              <a:t>O que é o </a:t>
            </a:r>
            <a:r>
              <a:rPr lang="pt-BR" b="1" dirty="0" err="1"/>
              <a:t>PrismaORM</a:t>
            </a:r>
            <a:r>
              <a:rPr lang="pt-BR" b="1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44810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BFBBDD-AD88-83F6-7D43-F56B2962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20" y="245110"/>
            <a:ext cx="2819400" cy="11811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EC240BC-2072-6E6B-AE19-7E94FC5CF439}"/>
              </a:ext>
            </a:extLst>
          </p:cNvPr>
          <p:cNvSpPr txBox="1"/>
          <p:nvPr/>
        </p:nvSpPr>
        <p:spPr>
          <a:xfrm>
            <a:off x="795706" y="1399703"/>
            <a:ext cx="11276133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pt-BR" dirty="0"/>
          </a:p>
          <a:p>
            <a:r>
              <a:rPr lang="pt-BR" sz="1800" dirty="0"/>
              <a:t>A intenção do prisma é ser mais do que uma ORM, ser fácil de ler, de escrever, mais próxima da leitura humana. </a:t>
            </a:r>
          </a:p>
          <a:p>
            <a:pPr marL="285750" indent="-285750">
              <a:buFontTx/>
              <a:buChar char="-"/>
            </a:pPr>
            <a:endParaRPr lang="pt-BR" sz="1800" dirty="0"/>
          </a:p>
          <a:p>
            <a:r>
              <a:rPr lang="pt-BR" sz="1800" dirty="0"/>
              <a:t>O prisma suporta linguagens como Javascript e Typescript (JS </a:t>
            </a:r>
            <a:r>
              <a:rPr lang="pt-BR" sz="1800" dirty="0" err="1"/>
              <a:t>Tipado</a:t>
            </a:r>
            <a:r>
              <a:rPr lang="pt-BR" sz="1800" dirty="0"/>
              <a:t>) </a:t>
            </a:r>
          </a:p>
          <a:p>
            <a:r>
              <a:rPr lang="pt-BR" sz="1800" dirty="0"/>
              <a:t>e SGBDS como Postgres, </a:t>
            </a:r>
            <a:r>
              <a:rPr lang="pt-BR" sz="1800" dirty="0" err="1"/>
              <a:t>SQLite</a:t>
            </a:r>
            <a:r>
              <a:rPr lang="pt-BR" sz="1800" dirty="0"/>
              <a:t>, </a:t>
            </a:r>
            <a:r>
              <a:rPr lang="pt-BR" sz="1800" dirty="0" err="1"/>
              <a:t>MongoDB</a:t>
            </a:r>
            <a:r>
              <a:rPr lang="pt-BR" sz="1800" dirty="0"/>
              <a:t>, </a:t>
            </a:r>
            <a:r>
              <a:rPr lang="pt-BR" sz="1800" dirty="0" err="1"/>
              <a:t>SqlServer</a:t>
            </a:r>
            <a:r>
              <a:rPr lang="pt-BR" sz="1800" dirty="0"/>
              <a:t>, </a:t>
            </a:r>
            <a:r>
              <a:rPr lang="pt-BR" sz="1800" dirty="0" err="1"/>
              <a:t>Mysql</a:t>
            </a:r>
            <a:r>
              <a:rPr lang="pt-BR" sz="1800" dirty="0"/>
              <a:t> entre outros.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F1FCE8-3392-BBB3-3321-89C938695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88" y="5239763"/>
            <a:ext cx="2829320" cy="6287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A12C3CF-229E-5D60-C46F-888852FDC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35" y="4426576"/>
            <a:ext cx="2848373" cy="62873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795706" y="3827358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Extensões VS </a:t>
            </a:r>
            <a:r>
              <a:rPr lang="pt-BR" sz="1800" b="1" dirty="0" err="1"/>
              <a:t>Code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102651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BFBBDD-AD88-83F6-7D43-F56B2962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20" y="245110"/>
            <a:ext cx="2819400" cy="11811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716575" y="1750179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O Prisma </a:t>
            </a:r>
            <a:r>
              <a:rPr lang="pt-BR" sz="1800" b="1" dirty="0" err="1"/>
              <a:t>Client</a:t>
            </a:r>
            <a:r>
              <a:rPr lang="pt-BR" sz="1800" b="1" dirty="0"/>
              <a:t> é o nosso principal aliado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BA3D19-4E16-EDBB-4723-D2D462AFDB81}"/>
              </a:ext>
            </a:extLst>
          </p:cNvPr>
          <p:cNvSpPr txBox="1"/>
          <p:nvPr/>
        </p:nvSpPr>
        <p:spPr>
          <a:xfrm>
            <a:off x="716575" y="2630249"/>
            <a:ext cx="611065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/>
              <a:t>Ele é o responsável em pegar as informações do nosso “</a:t>
            </a:r>
            <a:r>
              <a:rPr lang="pt-BR" sz="1400" b="1" dirty="0" err="1"/>
              <a:t>schema</a:t>
            </a:r>
            <a:r>
              <a:rPr lang="pt-BR" sz="1400" b="1" dirty="0"/>
              <a:t>” e mapear para o banco, realizar transações no banco entre outras tarefas.</a:t>
            </a:r>
          </a:p>
          <a:p>
            <a:endParaRPr lang="pt-BR" sz="1400" b="1" dirty="0"/>
          </a:p>
          <a:p>
            <a:r>
              <a:rPr lang="pt-BR" sz="1400" b="1" dirty="0"/>
              <a:t>Documentação: </a:t>
            </a:r>
            <a:r>
              <a:rPr lang="pt-BR" sz="1400" b="1" dirty="0">
                <a:hlinkClick r:id="rId4"/>
              </a:rPr>
              <a:t>https://www.prisma.io/</a:t>
            </a:r>
            <a:endParaRPr lang="pt-BR" sz="1400" b="1" dirty="0"/>
          </a:p>
          <a:p>
            <a:endParaRPr lang="pt-BR" sz="1400" b="1" dirty="0"/>
          </a:p>
          <a:p>
            <a:endParaRPr lang="pt-BR" sz="1400" b="1" dirty="0"/>
          </a:p>
          <a:p>
            <a:r>
              <a:rPr lang="pt-BR" sz="1400" b="1" dirty="0"/>
              <a:t>Configurações iniciais</a:t>
            </a:r>
          </a:p>
          <a:p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npm</a:t>
            </a:r>
            <a:r>
              <a:rPr lang="pt-BR" sz="1400" dirty="0"/>
              <a:t> </a:t>
            </a:r>
            <a:r>
              <a:rPr lang="pt-BR" sz="1400" dirty="0" err="1"/>
              <a:t>install</a:t>
            </a:r>
            <a:r>
              <a:rPr lang="pt-BR" sz="1400" dirty="0"/>
              <a:t> prisma --</a:t>
            </a:r>
            <a:r>
              <a:rPr lang="pt-BR" sz="1400" dirty="0" err="1"/>
              <a:t>save-dev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npx</a:t>
            </a:r>
            <a:r>
              <a:rPr lang="pt-BR" sz="1400" dirty="0"/>
              <a:t> prisma </a:t>
            </a:r>
            <a:r>
              <a:rPr lang="pt-BR" sz="1400" dirty="0" err="1"/>
              <a:t>init</a:t>
            </a:r>
            <a:r>
              <a:rPr lang="pt-BR" sz="1400" dirty="0"/>
              <a:t> --</a:t>
            </a:r>
            <a:r>
              <a:rPr lang="pt-BR" sz="1400" dirty="0" err="1"/>
              <a:t>datasource-provider</a:t>
            </a:r>
            <a:r>
              <a:rPr lang="pt-BR" sz="1400" dirty="0"/>
              <a:t> </a:t>
            </a:r>
            <a:r>
              <a:rPr lang="pt-BR" sz="1400" dirty="0" err="1"/>
              <a:t>sqlite</a:t>
            </a:r>
            <a:endParaRPr lang="pt-BR" sz="14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FB13870-26CE-A703-4276-D832A2DF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96294"/>
            <a:ext cx="570627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15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BFBBDD-AD88-83F6-7D43-F56B2962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20" y="245110"/>
            <a:ext cx="2819400" cy="11811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716575" y="1750179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 err="1"/>
              <a:t>Migrations</a:t>
            </a:r>
            <a:r>
              <a:rPr lang="pt-BR" b="1" dirty="0"/>
              <a:t>, Prisma Studio entre outras</a:t>
            </a:r>
            <a:endParaRPr lang="pt-BR" sz="1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BA3D19-4E16-EDBB-4723-D2D462AFDB81}"/>
              </a:ext>
            </a:extLst>
          </p:cNvPr>
          <p:cNvSpPr txBox="1"/>
          <p:nvPr/>
        </p:nvSpPr>
        <p:spPr>
          <a:xfrm>
            <a:off x="716575" y="2630249"/>
            <a:ext cx="61106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/>
              <a:t>Para rodar as migrações</a:t>
            </a:r>
          </a:p>
          <a:p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npx</a:t>
            </a:r>
            <a:r>
              <a:rPr lang="pt-BR" sz="1400" dirty="0"/>
              <a:t> prisma </a:t>
            </a:r>
            <a:r>
              <a:rPr lang="pt-BR" sz="1400" dirty="0" err="1"/>
              <a:t>migrate</a:t>
            </a:r>
            <a:r>
              <a:rPr lang="pt-BR" sz="1400" dirty="0"/>
              <a:t> </a:t>
            </a:r>
            <a:r>
              <a:rPr lang="pt-BR" sz="1400" dirty="0" err="1"/>
              <a:t>dev</a:t>
            </a:r>
            <a:r>
              <a:rPr lang="pt-BR" sz="1400" dirty="0"/>
              <a:t> --</a:t>
            </a:r>
            <a:r>
              <a:rPr lang="pt-BR" sz="1400" dirty="0" err="1"/>
              <a:t>name</a:t>
            </a:r>
            <a:r>
              <a:rPr lang="pt-BR" sz="1400" dirty="0"/>
              <a:t>  NOME_DA_MIGRATION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npx</a:t>
            </a:r>
            <a:r>
              <a:rPr lang="pt-BR" sz="1400" dirty="0"/>
              <a:t> prisma </a:t>
            </a:r>
            <a:r>
              <a:rPr lang="pt-BR" sz="1400" dirty="0" err="1"/>
              <a:t>studio</a:t>
            </a:r>
            <a:r>
              <a:rPr lang="pt-BR" sz="1400" dirty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b="1" dirty="0"/>
              <a:t>Prisma </a:t>
            </a:r>
            <a:r>
              <a:rPr lang="pt-BR" sz="1400" b="1" dirty="0" err="1"/>
              <a:t>generate</a:t>
            </a:r>
            <a:r>
              <a:rPr lang="pt-BR" sz="1400" b="1" dirty="0"/>
              <a:t> </a:t>
            </a:r>
          </a:p>
          <a:p>
            <a:endParaRPr lang="pt-BR" sz="1400" dirty="0"/>
          </a:p>
          <a:p>
            <a:r>
              <a:rPr lang="pt-BR" sz="1400" dirty="0"/>
              <a:t>O prisma </a:t>
            </a:r>
            <a:r>
              <a:rPr lang="pt-BR" sz="1400" dirty="0" err="1"/>
              <a:t>generate</a:t>
            </a:r>
            <a:r>
              <a:rPr lang="pt-BR" sz="1400" dirty="0"/>
              <a:t> é responsável por fazer o mapeamento das tabelas em seu código javascript, para ser possível realizar sua importação, manipular os modelos, banco, entre outras possibilidades. 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/>
              <a:t>npx</a:t>
            </a:r>
            <a:r>
              <a:rPr lang="pt-BR" sz="1400" b="1" dirty="0"/>
              <a:t> prisma </a:t>
            </a:r>
            <a:r>
              <a:rPr lang="pt-BR" sz="1400" b="1" dirty="0" err="1"/>
              <a:t>generate</a:t>
            </a:r>
            <a:r>
              <a:rPr lang="pt-BR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20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BFBBDD-AD88-83F6-7D43-F56B2962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20" y="245110"/>
            <a:ext cx="2819400" cy="11811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716575" y="1750179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Arquivo de conexão para node.js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BA3D19-4E16-EDBB-4723-D2D462AFDB81}"/>
              </a:ext>
            </a:extLst>
          </p:cNvPr>
          <p:cNvSpPr txBox="1"/>
          <p:nvPr/>
        </p:nvSpPr>
        <p:spPr>
          <a:xfrm>
            <a:off x="716575" y="2297817"/>
            <a:ext cx="611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/>
              <a:t>Podemos criar o seguinte arquivo de conexão do </a:t>
            </a:r>
            <a:r>
              <a:rPr lang="pt-BR" sz="1400" b="1" dirty="0" err="1"/>
              <a:t>prismaORM</a:t>
            </a:r>
            <a:endParaRPr lang="pt-BR" sz="1400" b="1" dirty="0"/>
          </a:p>
          <a:p>
            <a:endParaRPr lang="pt-BR" sz="1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248FEB-E1FB-FBA7-4ED5-AAF6DC5D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44" y="2878651"/>
            <a:ext cx="4563112" cy="174331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98FF947-6BD7-4124-7B45-215F183FDF64}"/>
              </a:ext>
            </a:extLst>
          </p:cNvPr>
          <p:cNvSpPr txBox="1"/>
          <p:nvPr/>
        </p:nvSpPr>
        <p:spPr>
          <a:xfrm>
            <a:off x="5753686" y="2861945"/>
            <a:ext cx="611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Esse arquivo nos permite manter uma conexão ativa com o banco de dados e utilizarmos a sua interface para acessar os modelos criados </a:t>
            </a:r>
          </a:p>
        </p:txBody>
      </p:sp>
    </p:spTree>
    <p:extLst>
      <p:ext uri="{BB962C8B-B14F-4D97-AF65-F5344CB8AC3E}">
        <p14:creationId xmlns:p14="http://schemas.microsoft.com/office/powerpoint/2010/main" val="191453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716575" y="1750179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Testes unitários com JEST</a:t>
            </a:r>
            <a:endParaRPr lang="pt-BR" sz="1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BA3D19-4E16-EDBB-4723-D2D462AFDB81}"/>
              </a:ext>
            </a:extLst>
          </p:cNvPr>
          <p:cNvSpPr txBox="1"/>
          <p:nvPr/>
        </p:nvSpPr>
        <p:spPr>
          <a:xfrm>
            <a:off x="716575" y="2630249"/>
            <a:ext cx="112057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/>
              <a:t>Jest</a:t>
            </a:r>
            <a:r>
              <a:rPr lang="pt-BR" sz="1400" dirty="0"/>
              <a:t> é um poderoso Framework de Testes em JavaScript com um foco na simplicidade.</a:t>
            </a:r>
          </a:p>
          <a:p>
            <a:endParaRPr lang="pt-BR" sz="1400" dirty="0"/>
          </a:p>
          <a:p>
            <a:r>
              <a:rPr lang="pt-BR" sz="1400" dirty="0"/>
              <a:t>Funciona com projetos usando: Babel, </a:t>
            </a:r>
            <a:r>
              <a:rPr lang="pt-BR" sz="1400" dirty="0" err="1"/>
              <a:t>TypeScript</a:t>
            </a:r>
            <a:r>
              <a:rPr lang="pt-BR" sz="1400" dirty="0"/>
              <a:t>, Node, React, Angular, Vue etc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Testes unitários -&gt; Tem o objetivo de testar uma pequena parte do código, uma classe, um controlador, um modelo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Teste de integração -&gt; Tem o objetivo de testar um conjunto de interações do sistema</a:t>
            </a:r>
          </a:p>
          <a:p>
            <a:endParaRPr lang="pt-BR" sz="1400" dirty="0"/>
          </a:p>
        </p:txBody>
      </p:sp>
      <p:pic>
        <p:nvPicPr>
          <p:cNvPr id="2" name="Imagem 1" descr="st_small_507x507-pad_600x600_f8f8f8.u7-removebg-preview">
            <a:extLst>
              <a:ext uri="{FF2B5EF4-FFF2-40B4-BE49-F238E27FC236}">
                <a16:creationId xmlns:a16="http://schemas.microsoft.com/office/drawing/2014/main" id="{CC4BD5CB-B872-BB3B-72EA-BF3D7AED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19" y="635"/>
            <a:ext cx="1934210" cy="19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30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716575" y="1750179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Instalação Jest.js em seu projeto </a:t>
            </a:r>
            <a:endParaRPr lang="pt-BR" sz="1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BA3D19-4E16-EDBB-4723-D2D462AFDB81}"/>
              </a:ext>
            </a:extLst>
          </p:cNvPr>
          <p:cNvSpPr txBox="1"/>
          <p:nvPr/>
        </p:nvSpPr>
        <p:spPr>
          <a:xfrm>
            <a:off x="716574" y="2544359"/>
            <a:ext cx="10185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Para iniciar basta rodar `</a:t>
            </a:r>
            <a:r>
              <a:rPr lang="pt-BR" sz="1400" b="1" dirty="0" err="1"/>
              <a:t>npm</a:t>
            </a:r>
            <a:r>
              <a:rPr lang="pt-BR" sz="1400" b="1" dirty="0"/>
              <a:t> </a:t>
            </a:r>
            <a:r>
              <a:rPr lang="pt-BR" sz="1400" b="1" dirty="0" err="1"/>
              <a:t>install</a:t>
            </a:r>
            <a:r>
              <a:rPr lang="pt-BR" sz="1400" b="1" dirty="0"/>
              <a:t> --</a:t>
            </a:r>
            <a:r>
              <a:rPr lang="pt-BR" sz="1400" b="1" dirty="0" err="1"/>
              <a:t>save-dev</a:t>
            </a:r>
            <a:r>
              <a:rPr lang="pt-BR" sz="1400" b="1" dirty="0"/>
              <a:t> </a:t>
            </a:r>
            <a:r>
              <a:rPr lang="pt-BR" sz="1400" b="1" dirty="0" err="1"/>
              <a:t>jest</a:t>
            </a:r>
            <a:r>
              <a:rPr lang="pt-BR" sz="1400" b="1" dirty="0"/>
              <a:t> @types/jest </a:t>
            </a:r>
            <a:r>
              <a:rPr lang="pt-BR" sz="1400" b="1" dirty="0" err="1"/>
              <a:t>ts-jest</a:t>
            </a:r>
            <a:r>
              <a:rPr lang="pt-BR" sz="1400" b="1" dirty="0"/>
              <a:t> </a:t>
            </a:r>
            <a:r>
              <a:rPr lang="pt-BR" sz="1400" dirty="0"/>
              <a:t>`</a:t>
            </a:r>
          </a:p>
          <a:p>
            <a:endParaRPr lang="pt-BR" sz="1400" dirty="0"/>
          </a:p>
        </p:txBody>
      </p:sp>
      <p:pic>
        <p:nvPicPr>
          <p:cNvPr id="2" name="Imagem 1" descr="st_small_507x507-pad_600x600_f8f8f8.u7-removebg-preview">
            <a:extLst>
              <a:ext uri="{FF2B5EF4-FFF2-40B4-BE49-F238E27FC236}">
                <a16:creationId xmlns:a16="http://schemas.microsoft.com/office/drawing/2014/main" id="{CC4BD5CB-B872-BB3B-72EA-BF3D7AED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19" y="635"/>
            <a:ext cx="1934210" cy="19342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CA98B3-7EF1-2932-A400-C9DC47B3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85" y="4422409"/>
            <a:ext cx="2924583" cy="17528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842A79-C245-C6BB-E7E7-251FAC9E44C0}"/>
              </a:ext>
            </a:extLst>
          </p:cNvPr>
          <p:cNvSpPr txBox="1"/>
          <p:nvPr/>
        </p:nvSpPr>
        <p:spPr>
          <a:xfrm>
            <a:off x="716574" y="2162040"/>
            <a:ext cx="9192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Criaremos nossa primeira função em </a:t>
            </a:r>
            <a:r>
              <a:rPr lang="pt-BR" sz="1400" dirty="0" err="1"/>
              <a:t>typescript</a:t>
            </a:r>
            <a:r>
              <a:rPr lang="pt-BR" sz="1400" dirty="0"/>
              <a:t> para testar uma simples soma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40B9BE-35E0-A565-09F4-583161B40BDE}"/>
              </a:ext>
            </a:extLst>
          </p:cNvPr>
          <p:cNvSpPr txBox="1"/>
          <p:nvPr/>
        </p:nvSpPr>
        <p:spPr>
          <a:xfrm>
            <a:off x="789485" y="3978511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Sum.js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9CE7D1-52AC-6897-EAA6-78332ECF6913}"/>
              </a:ext>
            </a:extLst>
          </p:cNvPr>
          <p:cNvSpPr txBox="1"/>
          <p:nvPr/>
        </p:nvSpPr>
        <p:spPr>
          <a:xfrm>
            <a:off x="4337556" y="3712117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/>
              <a:t>Package.json</a:t>
            </a:r>
            <a:endParaRPr lang="pt-BR" sz="18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6C8FDFE-F8E6-CADC-9D45-38FA491FA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005" y="3067579"/>
            <a:ext cx="4544059" cy="21053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07945BE-AE3B-BB7B-23E2-7B1463E42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005" y="5401675"/>
            <a:ext cx="3549787" cy="77357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CAD3F52-ED26-A1AB-6A17-7583FCAFA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556" y="4136619"/>
            <a:ext cx="2562583" cy="203863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8CAEB9-EB3F-EE59-79D3-94D9D53106C3}"/>
              </a:ext>
            </a:extLst>
          </p:cNvPr>
          <p:cNvSpPr txBox="1"/>
          <p:nvPr/>
        </p:nvSpPr>
        <p:spPr>
          <a:xfrm>
            <a:off x="7442005" y="2719268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Sum.test.js</a:t>
            </a:r>
          </a:p>
        </p:txBody>
      </p:sp>
    </p:spTree>
    <p:extLst>
      <p:ext uri="{BB962C8B-B14F-4D97-AF65-F5344CB8AC3E}">
        <p14:creationId xmlns:p14="http://schemas.microsoft.com/office/powerpoint/2010/main" val="114742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716575" y="1750179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Configurando </a:t>
            </a:r>
            <a:r>
              <a:rPr lang="pt-BR" b="1" dirty="0" err="1"/>
              <a:t>jest</a:t>
            </a:r>
            <a:r>
              <a:rPr lang="pt-BR" b="1" dirty="0"/>
              <a:t> com Typescript </a:t>
            </a:r>
            <a:endParaRPr lang="pt-BR" sz="1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BA3D19-4E16-EDBB-4723-D2D462AFDB81}"/>
              </a:ext>
            </a:extLst>
          </p:cNvPr>
          <p:cNvSpPr txBox="1"/>
          <p:nvPr/>
        </p:nvSpPr>
        <p:spPr>
          <a:xfrm>
            <a:off x="716574" y="2544359"/>
            <a:ext cx="10185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Para isso basta rodar `</a:t>
            </a:r>
            <a:r>
              <a:rPr lang="pt-BR" sz="1400" b="1" dirty="0" err="1"/>
              <a:t>npx</a:t>
            </a:r>
            <a:r>
              <a:rPr lang="pt-BR" sz="1400" b="1" dirty="0"/>
              <a:t> </a:t>
            </a:r>
            <a:r>
              <a:rPr lang="pt-BR" sz="1400" b="1" dirty="0" err="1"/>
              <a:t>jest</a:t>
            </a:r>
            <a:r>
              <a:rPr lang="pt-BR" sz="1400" b="1" dirty="0"/>
              <a:t> --</a:t>
            </a:r>
            <a:r>
              <a:rPr lang="pt-BR" sz="1400" b="1" dirty="0" err="1"/>
              <a:t>init</a:t>
            </a:r>
            <a:r>
              <a:rPr lang="pt-BR" sz="1400" dirty="0"/>
              <a:t>`. Utilizaremos as seguintes configurações</a:t>
            </a:r>
          </a:p>
          <a:p>
            <a:endParaRPr lang="pt-BR" sz="1400" dirty="0"/>
          </a:p>
        </p:txBody>
      </p:sp>
      <p:pic>
        <p:nvPicPr>
          <p:cNvPr id="2" name="Imagem 1" descr="st_small_507x507-pad_600x600_f8f8f8.u7-removebg-preview">
            <a:extLst>
              <a:ext uri="{FF2B5EF4-FFF2-40B4-BE49-F238E27FC236}">
                <a16:creationId xmlns:a16="http://schemas.microsoft.com/office/drawing/2014/main" id="{CC4BD5CB-B872-BB3B-72EA-BF3D7AED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19" y="635"/>
            <a:ext cx="1934210" cy="19342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842A79-C245-C6BB-E7E7-251FAC9E44C0}"/>
              </a:ext>
            </a:extLst>
          </p:cNvPr>
          <p:cNvSpPr txBox="1"/>
          <p:nvPr/>
        </p:nvSpPr>
        <p:spPr>
          <a:xfrm>
            <a:off x="716574" y="2162040"/>
            <a:ext cx="9192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Após os primeiros testes de exemplo, devemos iniciar as configurações base do </a:t>
            </a:r>
            <a:r>
              <a:rPr lang="pt-BR" sz="1400" dirty="0" err="1"/>
              <a:t>jest</a:t>
            </a:r>
            <a:endParaRPr lang="pt-BR" sz="1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2FC796-41B9-F85D-BC90-7E59E427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09" y="3045206"/>
            <a:ext cx="7099788" cy="8655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C33FE08-528F-1762-2B55-FEBF6F7D5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09" y="4064944"/>
            <a:ext cx="3591656" cy="259353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E3A14C9-0EBE-96B9-027F-CCFA0A0C58CD}"/>
              </a:ext>
            </a:extLst>
          </p:cNvPr>
          <p:cNvSpPr txBox="1"/>
          <p:nvPr/>
        </p:nvSpPr>
        <p:spPr>
          <a:xfrm>
            <a:off x="4400548" y="4209375"/>
            <a:ext cx="3767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O </a:t>
            </a:r>
            <a:r>
              <a:rPr lang="pt-BR" sz="1800" b="1" dirty="0" err="1"/>
              <a:t>jest.config.ts</a:t>
            </a:r>
            <a:r>
              <a:rPr lang="pt-BR" sz="1800" b="1" dirty="0"/>
              <a:t> deve possuir as seguintes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321810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</a:rPr>
              <a:t>Ferramentas</a:t>
            </a:r>
          </a:p>
        </p:txBody>
      </p:sp>
      <p:pic>
        <p:nvPicPr>
          <p:cNvPr id="3" name="Imagem 2" descr="Visual_Studio_Code_1.35_icon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05" y="2732405"/>
            <a:ext cx="1393190" cy="1393190"/>
          </a:xfrm>
          <a:prstGeom prst="rect">
            <a:avLst/>
          </a:prstGeom>
        </p:spPr>
      </p:pic>
      <p:pic>
        <p:nvPicPr>
          <p:cNvPr id="5" name="Imagem 4" descr="logo"/>
          <p:cNvPicPr>
            <a:picLocks noChangeAspect="1"/>
          </p:cNvPicPr>
          <p:nvPr/>
        </p:nvPicPr>
        <p:blipFill>
          <a:blip r:embed="rId3"/>
          <a:srcRect r="44187" b="-3228"/>
          <a:stretch>
            <a:fillRect/>
          </a:stretch>
        </p:blipFill>
        <p:spPr>
          <a:xfrm>
            <a:off x="2473325" y="2546350"/>
            <a:ext cx="2181860" cy="721360"/>
          </a:xfrm>
          <a:prstGeom prst="rect">
            <a:avLst/>
          </a:prstGeom>
        </p:spPr>
      </p:pic>
      <p:pic>
        <p:nvPicPr>
          <p:cNvPr id="7" name="Imagem 6" descr="Postman_(software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325" y="3443605"/>
            <a:ext cx="2128520" cy="646430"/>
          </a:xfrm>
          <a:prstGeom prst="rect">
            <a:avLst/>
          </a:prstGeom>
        </p:spPr>
      </p:pic>
      <p:pic>
        <p:nvPicPr>
          <p:cNvPr id="9" name="Imagem 8" descr="postgresql-logo"/>
          <p:cNvPicPr>
            <a:picLocks noChangeAspect="1"/>
          </p:cNvPicPr>
          <p:nvPr/>
        </p:nvPicPr>
        <p:blipFill>
          <a:blip r:embed="rId5"/>
          <a:srcRect b="27871"/>
          <a:stretch>
            <a:fillRect/>
          </a:stretch>
        </p:blipFill>
        <p:spPr>
          <a:xfrm>
            <a:off x="7590155" y="2386965"/>
            <a:ext cx="1769745" cy="1419860"/>
          </a:xfrm>
          <a:prstGeom prst="rect">
            <a:avLst/>
          </a:prstGeom>
        </p:spPr>
      </p:pic>
      <p:sp>
        <p:nvSpPr>
          <p:cNvPr id="10" name="Caixa de Texto 9"/>
          <p:cNvSpPr txBox="1"/>
          <p:nvPr/>
        </p:nvSpPr>
        <p:spPr>
          <a:xfrm>
            <a:off x="7590155" y="3806825"/>
            <a:ext cx="185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b="1">
                <a:solidFill>
                  <a:schemeClr val="accent1">
                    <a:lumMod val="50000"/>
                  </a:schemeClr>
                </a:solidFill>
              </a:rPr>
              <a:t>pgAdmin 4</a:t>
            </a: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6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716575" y="1750179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Explicações e conceitos</a:t>
            </a:r>
            <a:endParaRPr lang="pt-BR" sz="1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BA3D19-4E16-EDBB-4723-D2D462AFDB81}"/>
              </a:ext>
            </a:extLst>
          </p:cNvPr>
          <p:cNvSpPr txBox="1"/>
          <p:nvPr/>
        </p:nvSpPr>
        <p:spPr>
          <a:xfrm>
            <a:off x="716575" y="2633345"/>
            <a:ext cx="1002762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 err="1"/>
              <a:t>Coverage</a:t>
            </a:r>
            <a:r>
              <a:rPr lang="pt-BR" sz="1400" b="1" dirty="0"/>
              <a:t> </a:t>
            </a:r>
            <a:r>
              <a:rPr lang="pt-BR" sz="1400" b="1" dirty="0" err="1"/>
              <a:t>Report</a:t>
            </a:r>
            <a:r>
              <a:rPr lang="pt-BR" sz="1400" b="1" dirty="0"/>
              <a:t>:</a:t>
            </a:r>
            <a:r>
              <a:rPr lang="pt-BR" sz="1400" dirty="0"/>
              <a:t>  Sua principal funcionalidade é mensurar a porcentagem de código nas quais foram testados na sua aplicação</a:t>
            </a:r>
          </a:p>
          <a:p>
            <a:endParaRPr lang="pt-BR" sz="1400" dirty="0"/>
          </a:p>
          <a:p>
            <a:r>
              <a:rPr lang="pt-BR" sz="1400" b="1" dirty="0" err="1"/>
              <a:t>Describe</a:t>
            </a:r>
            <a:r>
              <a:rPr lang="pt-BR" sz="1400" dirty="0"/>
              <a:t>:  DESCREVER o que irá fazer, exemplo: </a:t>
            </a:r>
            <a:r>
              <a:rPr lang="pt-BR" sz="1400" dirty="0" err="1"/>
              <a:t>Create</a:t>
            </a:r>
            <a:r>
              <a:rPr lang="pt-BR" sz="1400" dirty="0"/>
              <a:t> </a:t>
            </a:r>
            <a:r>
              <a:rPr lang="pt-BR" sz="1400" dirty="0" err="1"/>
              <a:t>User</a:t>
            </a:r>
            <a:endParaRPr lang="pt-BR" sz="1400" dirty="0"/>
          </a:p>
          <a:p>
            <a:endParaRPr lang="pt-BR" sz="1400" dirty="0"/>
          </a:p>
          <a:p>
            <a:r>
              <a:rPr lang="pt-BR" sz="1400" b="1" dirty="0"/>
              <a:t>IT: </a:t>
            </a:r>
            <a:r>
              <a:rPr lang="pt-BR" sz="1400" dirty="0"/>
              <a:t>especificamente o teste, o que aquele teste em especifico vai fazer, exemplo: </a:t>
            </a:r>
            <a:r>
              <a:rPr lang="pt-BR" sz="1400" dirty="0" err="1"/>
              <a:t>should</a:t>
            </a:r>
            <a:r>
              <a:rPr lang="pt-BR" sz="1400" dirty="0"/>
              <a:t> </a:t>
            </a:r>
            <a:r>
              <a:rPr lang="pt-BR" sz="1400" dirty="0" err="1"/>
              <a:t>be</a:t>
            </a:r>
            <a:r>
              <a:rPr lang="pt-BR" sz="1400" dirty="0"/>
              <a:t> </a:t>
            </a:r>
            <a:r>
              <a:rPr lang="pt-BR" sz="1400" dirty="0" err="1"/>
              <a:t>able</a:t>
            </a:r>
            <a:r>
              <a:rPr lang="pt-BR" sz="1400" dirty="0"/>
              <a:t> </a:t>
            </a:r>
            <a:r>
              <a:rPr lang="pt-BR" sz="1400" dirty="0" err="1"/>
              <a:t>to</a:t>
            </a:r>
            <a:r>
              <a:rPr lang="pt-BR" sz="1400" dirty="0"/>
              <a:t> </a:t>
            </a:r>
            <a:r>
              <a:rPr lang="pt-BR" sz="1400" dirty="0" err="1"/>
              <a:t>create</a:t>
            </a:r>
            <a:r>
              <a:rPr lang="pt-BR" sz="1400" dirty="0"/>
              <a:t> a </a:t>
            </a:r>
            <a:r>
              <a:rPr lang="pt-BR" sz="1400" dirty="0" err="1"/>
              <a:t>user</a:t>
            </a:r>
            <a:r>
              <a:rPr lang="pt-BR" sz="1400" dirty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b="1" dirty="0" err="1"/>
              <a:t>Mock</a:t>
            </a:r>
            <a:r>
              <a:rPr lang="pt-BR" sz="1400" b="1" dirty="0"/>
              <a:t>:</a:t>
            </a:r>
            <a:r>
              <a:rPr lang="pt-BR" sz="1400" dirty="0"/>
              <a:t> </a:t>
            </a:r>
            <a:r>
              <a:rPr lang="pt-BR" sz="1400" dirty="0" err="1"/>
              <a:t>mock</a:t>
            </a:r>
            <a:r>
              <a:rPr lang="pt-BR" sz="1400" dirty="0"/>
              <a:t> é o conceito de uma simulação de um teste, ele simula uma determinada dependência do sistema.</a:t>
            </a:r>
          </a:p>
          <a:p>
            <a:endParaRPr lang="pt-BR" sz="1400" dirty="0"/>
          </a:p>
          <a:p>
            <a:r>
              <a:rPr lang="pt-BR" sz="1400" b="1" dirty="0"/>
              <a:t>Documentação: </a:t>
            </a:r>
            <a:r>
              <a:rPr lang="pt-BR" sz="1400" dirty="0"/>
              <a:t>https://jestjs.io/pt-BR/</a:t>
            </a:r>
          </a:p>
          <a:p>
            <a:endParaRPr lang="pt-BR" sz="1400" dirty="0"/>
          </a:p>
          <a:p>
            <a:r>
              <a:rPr lang="pt-BR" sz="1400" b="1" dirty="0" err="1"/>
              <a:t>Conteudo</a:t>
            </a:r>
            <a:r>
              <a:rPr lang="pt-BR" sz="1400" b="1" dirty="0"/>
              <a:t> adicional sobre testes:</a:t>
            </a:r>
            <a:r>
              <a:rPr lang="pt-BR" sz="1400" dirty="0"/>
              <a:t> https://www.youtube.com/watch?v=18Dgf7lb9QA</a:t>
            </a:r>
          </a:p>
        </p:txBody>
      </p:sp>
      <p:pic>
        <p:nvPicPr>
          <p:cNvPr id="2" name="Imagem 1" descr="st_small_507x507-pad_600x600_f8f8f8.u7-removebg-preview">
            <a:extLst>
              <a:ext uri="{FF2B5EF4-FFF2-40B4-BE49-F238E27FC236}">
                <a16:creationId xmlns:a16="http://schemas.microsoft.com/office/drawing/2014/main" id="{CC4BD5CB-B872-BB3B-72EA-BF3D7AED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19" y="635"/>
            <a:ext cx="1934210" cy="19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8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716575" y="1322380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Configurando banco de testes com </a:t>
            </a:r>
            <a:r>
              <a:rPr lang="pt-BR" b="1" dirty="0" err="1"/>
              <a:t>PrismaORM</a:t>
            </a:r>
            <a:endParaRPr lang="pt-BR" sz="1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BA3D19-4E16-EDBB-4723-D2D462AFDB81}"/>
              </a:ext>
            </a:extLst>
          </p:cNvPr>
          <p:cNvSpPr txBox="1"/>
          <p:nvPr/>
        </p:nvSpPr>
        <p:spPr>
          <a:xfrm>
            <a:off x="716575" y="1679356"/>
            <a:ext cx="10027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Podemos criar um banco de testes, executar </a:t>
            </a:r>
            <a:r>
              <a:rPr lang="pt-BR" sz="1400" dirty="0" err="1"/>
              <a:t>migrations</a:t>
            </a:r>
            <a:r>
              <a:rPr lang="pt-BR" sz="1400" dirty="0"/>
              <a:t> para resetar o banco toda vez em que rodamos nosso script de teste</a:t>
            </a:r>
          </a:p>
        </p:txBody>
      </p:sp>
      <p:pic>
        <p:nvPicPr>
          <p:cNvPr id="2" name="Imagem 1" descr="st_small_507x507-pad_600x600_f8f8f8.u7-removebg-preview">
            <a:extLst>
              <a:ext uri="{FF2B5EF4-FFF2-40B4-BE49-F238E27FC236}">
                <a16:creationId xmlns:a16="http://schemas.microsoft.com/office/drawing/2014/main" id="{CC4BD5CB-B872-BB3B-72EA-BF3D7AED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50" y="-5974"/>
            <a:ext cx="1340727" cy="13407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E6D71C-C33D-62D1-8DA8-3BDF4D05A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74" y="2073022"/>
            <a:ext cx="5276126" cy="456541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543FDE7-65F4-7F94-830F-3E95482003BA}"/>
              </a:ext>
            </a:extLst>
          </p:cNvPr>
          <p:cNvSpPr txBox="1"/>
          <p:nvPr/>
        </p:nvSpPr>
        <p:spPr>
          <a:xfrm>
            <a:off x="6145432" y="2062056"/>
            <a:ext cx="61106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Após criar o arquivo prisma-environment-jest.js escreveremos o seguinte código: </a:t>
            </a:r>
          </a:p>
          <a:p>
            <a:endParaRPr lang="pt-BR" sz="1600" dirty="0"/>
          </a:p>
          <a:p>
            <a:r>
              <a:rPr lang="pt-BR" sz="1600" dirty="0"/>
              <a:t>Estamos utilizando o </a:t>
            </a:r>
            <a:r>
              <a:rPr lang="pt-BR" sz="1600" dirty="0" err="1"/>
              <a:t>nodeEnvironment</a:t>
            </a:r>
            <a:r>
              <a:rPr lang="pt-BR" sz="1600" dirty="0"/>
              <a:t> para alternamos entre os arquivos .</a:t>
            </a:r>
            <a:r>
              <a:rPr lang="pt-BR" sz="1600" dirty="0" err="1"/>
              <a:t>env</a:t>
            </a:r>
            <a:r>
              <a:rPr lang="pt-BR" sz="1600" dirty="0"/>
              <a:t> </a:t>
            </a:r>
          </a:p>
          <a:p>
            <a:endParaRPr lang="pt-BR" sz="1600" dirty="0"/>
          </a:p>
          <a:p>
            <a:r>
              <a:rPr lang="pt-BR" sz="1600" dirty="0"/>
              <a:t>Todos os arquivos de teste, </a:t>
            </a:r>
            <a:r>
              <a:rPr lang="pt-BR" sz="1600" dirty="0" err="1"/>
              <a:t>spec.ts</a:t>
            </a:r>
            <a:r>
              <a:rPr lang="pt-BR" sz="1600" dirty="0"/>
              <a:t> terão que ter o comentário especificando o </a:t>
            </a:r>
            <a:r>
              <a:rPr lang="pt-BR" sz="1600" dirty="0" err="1"/>
              <a:t>enverioment</a:t>
            </a:r>
            <a:r>
              <a:rPr lang="pt-BR" sz="1600" dirty="0"/>
              <a:t> </a:t>
            </a:r>
          </a:p>
          <a:p>
            <a:endParaRPr lang="pt-BR" sz="1600" dirty="0"/>
          </a:p>
          <a:p>
            <a:r>
              <a:rPr lang="pt-BR" sz="1200" b="0" dirty="0">
                <a:solidFill>
                  <a:srgbClr val="6272A4"/>
                </a:solidFill>
                <a:effectLst/>
                <a:latin typeface="Fira Code Regular" pitchFamily="1" charset="0"/>
              </a:rPr>
              <a:t>/**</a:t>
            </a:r>
            <a:endParaRPr lang="pt-BR" sz="1200" b="0" dirty="0">
              <a:solidFill>
                <a:srgbClr val="F8F8F2"/>
              </a:solidFill>
              <a:effectLst/>
              <a:latin typeface="Fira Code Regular" pitchFamily="1" charset="0"/>
            </a:endParaRPr>
          </a:p>
          <a:p>
            <a:r>
              <a:rPr lang="pt-BR" sz="1200" b="0" dirty="0">
                <a:solidFill>
                  <a:srgbClr val="6272A4"/>
                </a:solidFill>
                <a:effectLst/>
                <a:latin typeface="Fira Code Regular" pitchFamily="1" charset="0"/>
              </a:rPr>
              <a:t> * @jest-environment ./prisma/prisma-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Fira Code Regular" pitchFamily="1" charset="0"/>
              </a:rPr>
              <a:t>environment</a:t>
            </a:r>
            <a:r>
              <a:rPr lang="pt-BR" sz="1200" b="0" dirty="0">
                <a:solidFill>
                  <a:srgbClr val="6272A4"/>
                </a:solidFill>
                <a:effectLst/>
                <a:latin typeface="Fira Code Regular" pitchFamily="1" charset="0"/>
              </a:rPr>
              <a:t>-</a:t>
            </a:r>
            <a:r>
              <a:rPr lang="pt-BR" sz="1200" b="0" dirty="0" err="1">
                <a:solidFill>
                  <a:srgbClr val="6272A4"/>
                </a:solidFill>
                <a:effectLst/>
                <a:latin typeface="Fira Code Regular" pitchFamily="1" charset="0"/>
              </a:rPr>
              <a:t>jest</a:t>
            </a:r>
            <a:endParaRPr lang="pt-BR" sz="1200" b="0" dirty="0">
              <a:solidFill>
                <a:srgbClr val="F8F8F2"/>
              </a:solidFill>
              <a:effectLst/>
              <a:latin typeface="Fira Code Regular" pitchFamily="1" charset="0"/>
            </a:endParaRPr>
          </a:p>
          <a:p>
            <a:r>
              <a:rPr lang="pt-BR" sz="1200" b="0" dirty="0">
                <a:solidFill>
                  <a:srgbClr val="6272A4"/>
                </a:solidFill>
                <a:effectLst/>
                <a:latin typeface="Fira Code Regular" pitchFamily="1" charset="0"/>
              </a:rPr>
              <a:t> */</a:t>
            </a:r>
            <a:endParaRPr lang="pt-BR" sz="1200" b="0" dirty="0">
              <a:solidFill>
                <a:srgbClr val="F8F8F2"/>
              </a:solidFill>
              <a:effectLst/>
              <a:latin typeface="Fira Code Regular" pitchFamily="1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Fira Code Regular" pitchFamily="1" charset="0"/>
              </a:rPr>
            </a:br>
            <a:endParaRPr lang="pt-BR" sz="1600" b="0" dirty="0">
              <a:solidFill>
                <a:srgbClr val="F8F8F2"/>
              </a:solidFill>
              <a:effectLst/>
              <a:latin typeface="Fira Code Regular" pitchFamily="1" charset="0"/>
            </a:endParaRP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123644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5505382" y="1525621"/>
            <a:ext cx="3621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Exemplo de testes </a:t>
            </a:r>
            <a:r>
              <a:rPr lang="pt-BR" sz="1600" b="1" dirty="0" err="1"/>
              <a:t>unitario</a:t>
            </a:r>
            <a:r>
              <a:rPr lang="pt-BR" sz="1600" b="1" dirty="0"/>
              <a:t> em camada Service</a:t>
            </a:r>
          </a:p>
        </p:txBody>
      </p:sp>
      <p:pic>
        <p:nvPicPr>
          <p:cNvPr id="2" name="Imagem 1" descr="st_small_507x507-pad_600x600_f8f8f8.u7-removebg-preview">
            <a:extLst>
              <a:ext uri="{FF2B5EF4-FFF2-40B4-BE49-F238E27FC236}">
                <a16:creationId xmlns:a16="http://schemas.microsoft.com/office/drawing/2014/main" id="{CC4BD5CB-B872-BB3B-72EA-BF3D7AED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50" y="-5974"/>
            <a:ext cx="1340727" cy="13407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E8A24EF-9811-12B3-A62F-23807E06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2" y="1277637"/>
            <a:ext cx="5051535" cy="542223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11465C-11EA-793A-9CEE-3E4AA5E64AC6}"/>
              </a:ext>
            </a:extLst>
          </p:cNvPr>
          <p:cNvSpPr txBox="1"/>
          <p:nvPr/>
        </p:nvSpPr>
        <p:spPr>
          <a:xfrm>
            <a:off x="5505382" y="2426195"/>
            <a:ext cx="61106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Os </a:t>
            </a:r>
            <a:r>
              <a:rPr lang="pt-BR" sz="1400" dirty="0" err="1"/>
              <a:t>expects</a:t>
            </a:r>
            <a:r>
              <a:rPr lang="pt-BR" sz="1400" dirty="0"/>
              <a:t> são responsáveis pelo “Match” do teste. Quando dizemos ao nosso código “</a:t>
            </a:r>
            <a:r>
              <a:rPr lang="pt-BR" sz="1400" dirty="0" err="1"/>
              <a:t>expect</a:t>
            </a:r>
            <a:r>
              <a:rPr lang="pt-BR" sz="1400" dirty="0"/>
              <a:t>(</a:t>
            </a:r>
            <a:r>
              <a:rPr lang="pt-BR" sz="1400" dirty="0" err="1"/>
              <a:t>user</a:t>
            </a:r>
            <a:r>
              <a:rPr lang="pt-BR" sz="1400" dirty="0"/>
              <a:t>).</a:t>
            </a:r>
            <a:r>
              <a:rPr lang="pt-BR" sz="1400" dirty="0" err="1"/>
              <a:t>toHaveProperty</a:t>
            </a:r>
            <a:r>
              <a:rPr lang="pt-BR" sz="1400" dirty="0"/>
              <a:t>(“id”) estamos perguntando se foi possível criar um novo usuário, e para confirmar se realmente foi possível, perguntamos se ele possui a propriedade “id”, retornada pela nossa camada de serviço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D906B0-4B2E-9BDD-F19A-46F233F14836}"/>
              </a:ext>
            </a:extLst>
          </p:cNvPr>
          <p:cNvSpPr txBox="1"/>
          <p:nvPr/>
        </p:nvSpPr>
        <p:spPr>
          <a:xfrm>
            <a:off x="5505382" y="3819394"/>
            <a:ext cx="61106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No exemplo 2, o teste tenta validar se não é possível criar um </a:t>
            </a:r>
            <a:r>
              <a:rPr lang="pt-BR" sz="1400" dirty="0" err="1"/>
              <a:t>email</a:t>
            </a:r>
            <a:r>
              <a:rPr lang="pt-BR" sz="1400" dirty="0"/>
              <a:t> igual a outro que já exista, para isso, esperamos que o nosso código rejeite “</a:t>
            </a:r>
            <a:r>
              <a:rPr lang="pt-BR" sz="1400" dirty="0" err="1"/>
              <a:t>rejects</a:t>
            </a:r>
            <a:r>
              <a:rPr lang="pt-BR" sz="1400" dirty="0"/>
              <a:t>” e tenha um retorno igual “</a:t>
            </a:r>
            <a:r>
              <a:rPr lang="pt-BR" sz="1400" dirty="0" err="1"/>
              <a:t>BadRequest</a:t>
            </a:r>
            <a:r>
              <a:rPr lang="pt-BR" sz="1400" dirty="0"/>
              <a:t>”</a:t>
            </a:r>
          </a:p>
          <a:p>
            <a:endParaRPr lang="pt-BR" sz="1400" dirty="0"/>
          </a:p>
          <a:p>
            <a:r>
              <a:rPr lang="pt-BR" sz="1400" dirty="0"/>
              <a:t>Nota: </a:t>
            </a:r>
            <a:r>
              <a:rPr lang="pt-BR" sz="1400" dirty="0" err="1"/>
              <a:t>BadRequest</a:t>
            </a:r>
            <a:r>
              <a:rPr lang="pt-BR" sz="1400" dirty="0"/>
              <a:t> é uma classe de erro customizável</a:t>
            </a:r>
          </a:p>
        </p:txBody>
      </p:sp>
    </p:spTree>
    <p:extLst>
      <p:ext uri="{BB962C8B-B14F-4D97-AF65-F5344CB8AC3E}">
        <p14:creationId xmlns:p14="http://schemas.microsoft.com/office/powerpoint/2010/main" val="193904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BE375-3C09-14F7-881E-05921C2E3BFC}"/>
              </a:ext>
            </a:extLst>
          </p:cNvPr>
          <p:cNvSpPr txBox="1"/>
          <p:nvPr/>
        </p:nvSpPr>
        <p:spPr>
          <a:xfrm>
            <a:off x="5505381" y="1525621"/>
            <a:ext cx="5722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Exemplo de teste de integração em camada </a:t>
            </a:r>
            <a:r>
              <a:rPr lang="pt-BR" sz="1600" b="1" dirty="0" err="1"/>
              <a:t>Controller</a:t>
            </a:r>
            <a:endParaRPr lang="pt-BR" sz="1600" b="1" dirty="0"/>
          </a:p>
        </p:txBody>
      </p:sp>
      <p:pic>
        <p:nvPicPr>
          <p:cNvPr id="2" name="Imagem 1" descr="st_small_507x507-pad_600x600_f8f8f8.u7-removebg-preview">
            <a:extLst>
              <a:ext uri="{FF2B5EF4-FFF2-40B4-BE49-F238E27FC236}">
                <a16:creationId xmlns:a16="http://schemas.microsoft.com/office/drawing/2014/main" id="{CC4BD5CB-B872-BB3B-72EA-BF3D7AED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50" y="-5974"/>
            <a:ext cx="1340727" cy="134072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11465C-11EA-793A-9CEE-3E4AA5E64AC6}"/>
              </a:ext>
            </a:extLst>
          </p:cNvPr>
          <p:cNvSpPr txBox="1"/>
          <p:nvPr/>
        </p:nvSpPr>
        <p:spPr>
          <a:xfrm>
            <a:off x="5505381" y="1983472"/>
            <a:ext cx="611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Para utilizarmos testes de integração é importante instalar o pacote “</a:t>
            </a:r>
            <a:r>
              <a:rPr lang="pt-BR" sz="1400" dirty="0" err="1"/>
              <a:t>supertest</a:t>
            </a:r>
            <a:r>
              <a:rPr lang="pt-BR" sz="1400" dirty="0"/>
              <a:t>”, responsável por nos auxiliarmos nos testes de integração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D906B0-4B2E-9BDD-F19A-46F233F14836}"/>
              </a:ext>
            </a:extLst>
          </p:cNvPr>
          <p:cNvSpPr txBox="1"/>
          <p:nvPr/>
        </p:nvSpPr>
        <p:spPr>
          <a:xfrm>
            <a:off x="5505381" y="2709269"/>
            <a:ext cx="61106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Utilizando o “</a:t>
            </a:r>
            <a:r>
              <a:rPr lang="pt-BR" sz="1400" dirty="0" err="1"/>
              <a:t>request</a:t>
            </a:r>
            <a:r>
              <a:rPr lang="pt-BR" sz="1400" dirty="0"/>
              <a:t>”  importado de </a:t>
            </a:r>
            <a:r>
              <a:rPr lang="pt-BR" sz="1400" dirty="0" err="1"/>
              <a:t>supertest</a:t>
            </a:r>
            <a:r>
              <a:rPr lang="pt-BR" sz="1400" dirty="0"/>
              <a:t> podemos testar diversas propriedades, desde tokens passados, </a:t>
            </a:r>
            <a:r>
              <a:rPr lang="pt-BR" sz="1400" dirty="0" err="1"/>
              <a:t>headers</a:t>
            </a:r>
            <a:r>
              <a:rPr lang="pt-BR" sz="1400" dirty="0"/>
              <a:t>, e até mesmo os status retornado ao final da </a:t>
            </a:r>
            <a:r>
              <a:rPr lang="pt-BR" sz="1400" dirty="0" err="1"/>
              <a:t>request</a:t>
            </a:r>
            <a:r>
              <a:rPr lang="pt-BR" sz="1400" dirty="0"/>
              <a:t>. </a:t>
            </a:r>
          </a:p>
          <a:p>
            <a:endParaRPr lang="pt-BR" sz="1400" dirty="0"/>
          </a:p>
          <a:p>
            <a:r>
              <a:rPr lang="pt-BR" sz="1400" dirty="0"/>
              <a:t>Nos exemplos a seguir, estamos testando se houve sucesso (status http 200) ou se houve uma falha (status http 400)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3BC4AB-1E7C-F50E-5884-4931D810B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1" y="1478571"/>
            <a:ext cx="4838100" cy="52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4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pic>
        <p:nvPicPr>
          <p:cNvPr id="2" name="Imagem 1" descr="st_small_507x507-pad_600x600_f8f8f8.u7-removebg-preview">
            <a:extLst>
              <a:ext uri="{FF2B5EF4-FFF2-40B4-BE49-F238E27FC236}">
                <a16:creationId xmlns:a16="http://schemas.microsoft.com/office/drawing/2014/main" id="{CC4BD5CB-B872-BB3B-72EA-BF3D7AED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50" y="-5974"/>
            <a:ext cx="1340727" cy="134072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D906B0-4B2E-9BDD-F19A-46F233F14836}"/>
              </a:ext>
            </a:extLst>
          </p:cNvPr>
          <p:cNvSpPr txBox="1"/>
          <p:nvPr/>
        </p:nvSpPr>
        <p:spPr>
          <a:xfrm>
            <a:off x="537727" y="1411625"/>
            <a:ext cx="11331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E com isso, você já sabe o básico necessário para testar suas aplicações, desde testes unitários a testes de integração utilizando o framework de testes </a:t>
            </a:r>
            <a:r>
              <a:rPr lang="pt-BR" sz="1400" dirty="0" err="1"/>
              <a:t>Jest</a:t>
            </a:r>
            <a:r>
              <a:rPr lang="pt-BR" sz="1400" dirty="0"/>
              <a:t>. É importante estar sempre atento a documentação, e buscar informações que atenderão a sua necessidade!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089781-1784-786F-700B-F852C2CA1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043" y="2834660"/>
            <a:ext cx="5967914" cy="3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</a:rPr>
              <a:t>API, API Rest e RESTful</a:t>
            </a:r>
            <a:endParaRPr lang="pt-BR" altLang="en-US" sz="3600" b="1">
              <a:solidFill>
                <a:schemeClr val="tx2">
                  <a:lumMod val="85000"/>
                  <a:lumOff val="15000"/>
                </a:schemeClr>
              </a:solidFill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186670" cy="2814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>
                <a:latin typeface="JetBrains Mono SemiBold" panose="02000009000000000000" charset="0"/>
                <a:cs typeface="JetBrains Mono SemiBold" panose="02000009000000000000" charset="0"/>
              </a:rPr>
              <a:t>API</a:t>
            </a:r>
            <a:r>
              <a:rPr lang="pt-BR" altLang="en-US" sz="2800" b="1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400" b="1">
                <a:latin typeface="JetBrains Mono SemiBold" panose="02000009000000000000" charset="0"/>
                <a:cs typeface="JetBrains Mono SemiBold" panose="02000009000000000000" charset="0"/>
              </a:rPr>
              <a:t>(Application Programming Interface)</a:t>
            </a:r>
          </a:p>
          <a:p>
            <a:pPr>
              <a:lnSpc>
                <a:spcPct val="150000"/>
              </a:lnSpc>
            </a:pPr>
            <a:endParaRPr lang="pt-BR" altLang="en-US">
              <a:latin typeface="JetBrains Mono SemiBold" panose="02000009000000000000" charset="0"/>
              <a:cs typeface="JetBrains Mono SemiBold" panose="02000009000000000000" charset="0"/>
            </a:endParaRPr>
          </a:p>
          <a:p>
            <a:pPr>
              <a:lnSpc>
                <a:spcPct val="150000"/>
              </a:lnSpc>
            </a:pPr>
            <a:r>
              <a:rPr lang="pt-BR" altLang="en-US">
                <a:latin typeface="JetBrains Mono" panose="02000009000000000000" charset="0"/>
                <a:cs typeface="JetBrains Mono" panose="02000009000000000000" charset="0"/>
              </a:rPr>
              <a:t>API é um termo para designar uma interface de comunicação que um sistema oferece para que outros acessem suas funções, dados e recursos, sem que o software ou plataforma externa precise saber como eles foram implementados.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530" y="3651250"/>
            <a:ext cx="6051550" cy="2611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  <a:sym typeface="+mn-ea"/>
              </a:rPr>
              <a:t>API, API Rest e RESTful</a:t>
            </a:r>
            <a:endParaRPr lang="pt-BR" altLang="en-US" sz="3600" b="1">
              <a:solidFill>
                <a:schemeClr val="tx2">
                  <a:lumMod val="85000"/>
                  <a:lumOff val="15000"/>
                </a:schemeClr>
              </a:solidFill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466070" cy="2953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>
                <a:latin typeface="JetBrains Mono SemiBold" panose="02000009000000000000" charset="0"/>
                <a:cs typeface="JetBrains Mono SemiBold" panose="02000009000000000000" charset="0"/>
              </a:rPr>
              <a:t>Rest</a:t>
            </a:r>
            <a:r>
              <a:rPr lang="pt-BR" altLang="en-US" sz="2800" b="1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400" b="1">
                <a:latin typeface="JetBrains Mono SemiBold" panose="02000009000000000000" charset="0"/>
                <a:cs typeface="JetBrains Mono SemiBold" panose="02000009000000000000" charset="0"/>
              </a:rPr>
              <a:t>(Representational State Transfer)</a:t>
            </a:r>
            <a:br>
              <a:rPr lang="pt-BR" altLang="en-US" sz="2400" b="1">
                <a:latin typeface="JetBrains Mono SemiBold" panose="02000009000000000000" charset="0"/>
                <a:cs typeface="JetBrains Mono SemiBold" panose="02000009000000000000" charset="0"/>
              </a:rPr>
            </a:br>
            <a:endParaRPr lang="pt-BR" altLang="en-US" sz="2400" b="1">
              <a:latin typeface="JetBrains Mono" panose="02000009000000000000" charset="0"/>
              <a:cs typeface="JetBrains Mono" panose="02000009000000000000" charset="0"/>
            </a:endParaRPr>
          </a:p>
          <a:p>
            <a:pPr>
              <a:lnSpc>
                <a:spcPct val="150000"/>
              </a:lnSpc>
            </a:pPr>
            <a:r>
              <a:rPr lang="pt-BR" altLang="en-US">
                <a:latin typeface="JetBrains Mono" panose="02000009000000000000" charset="0"/>
                <a:cs typeface="JetBrains Mono" panose="02000009000000000000" charset="0"/>
              </a:rPr>
              <a:t>É que um padrão de arquitetura para criar serviços e disponibilizá-los na Web. O termo REST surgiu com o Roy Fielding em uma dissertação que escreveu em 2000. Nesta dissertação ele classificava um serviço REST com algumas características. Sendo elas: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  <a:sym typeface="+mn-ea"/>
              </a:rPr>
              <a:t>API, API Rest e RESTful</a:t>
            </a:r>
            <a:endParaRPr lang="pt-BR" altLang="en-US" sz="3600" b="1">
              <a:solidFill>
                <a:schemeClr val="tx2">
                  <a:lumMod val="85000"/>
                  <a:lumOff val="15000"/>
                </a:schemeClr>
              </a:solidFill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466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>
                <a:latin typeface="JetBrains Mono SemiBold" panose="02000009000000000000" charset="0"/>
                <a:cs typeface="JetBrains Mono SemiBold" panose="02000009000000000000" charset="0"/>
              </a:rPr>
              <a:t>Rest</a:t>
            </a:r>
            <a:r>
              <a:rPr lang="pt-BR" altLang="en-US" sz="2800" b="1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400" b="1">
                <a:latin typeface="JetBrains Mono SemiBold" panose="02000009000000000000" charset="0"/>
                <a:cs typeface="JetBrains Mono SemiBold" panose="02000009000000000000" charset="0"/>
              </a:rPr>
              <a:t>(Representational State Transfer)</a:t>
            </a:r>
            <a:endParaRPr lang="pt-BR" altLang="en-US"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40410" y="2871470"/>
            <a:ext cx="1055433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 u="sng">
                <a:latin typeface="JetBrains Mono" panose="02000009000000000000" charset="0"/>
                <a:cs typeface="JetBrains Mono" panose="02000009000000000000" charset="0"/>
              </a:rPr>
              <a:t>Cliente-servidor</a:t>
            </a: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: De um lado temos o servidor trabalhando com os dados e do outro o cliente fazendo suas interações (requisições). Esta separação de responsabilidades deve ser a mais clara possível e não deve ser cliente e servidor ao mesmo tempo.</a:t>
            </a:r>
          </a:p>
          <a:p>
            <a:pPr>
              <a:lnSpc>
                <a:spcPct val="150000"/>
              </a:lnSpc>
            </a:pP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pt-BR" altLang="en-US" b="1" u="sng">
                <a:latin typeface="JetBrains Mono" panose="02000009000000000000" charset="0"/>
                <a:cs typeface="JetBrains Mono" panose="02000009000000000000" charset="0"/>
              </a:rPr>
              <a:t>Ex</a:t>
            </a: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: Não pode ser responsável por renderizar uma view e buscar os dados para a mesma.</a:t>
            </a:r>
          </a:p>
        </p:txBody>
      </p:sp>
      <p:pic>
        <p:nvPicPr>
          <p:cNvPr id="7" name="Imagem 6" descr="1_Xr5pQ8OGXfwOA_bcJYlnSw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882650"/>
            <a:ext cx="3657600" cy="1900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  <a:sym typeface="+mn-ea"/>
              </a:rPr>
              <a:t>API, API Rest e RESTful</a:t>
            </a:r>
            <a:endParaRPr lang="pt-BR" altLang="en-US" sz="3600" b="1">
              <a:solidFill>
                <a:schemeClr val="tx2">
                  <a:lumMod val="85000"/>
                  <a:lumOff val="15000"/>
                </a:schemeClr>
              </a:solidFill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466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>
                <a:latin typeface="JetBrains Mono SemiBold" panose="02000009000000000000" charset="0"/>
                <a:cs typeface="JetBrains Mono SemiBold" panose="02000009000000000000" charset="0"/>
              </a:rPr>
              <a:t>Rest</a:t>
            </a:r>
            <a:r>
              <a:rPr lang="pt-BR" altLang="en-US" sz="2800" b="1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400" b="1">
                <a:latin typeface="JetBrains Mono SemiBold" panose="02000009000000000000" charset="0"/>
                <a:cs typeface="JetBrains Mono SemiBold" panose="02000009000000000000" charset="0"/>
              </a:rPr>
              <a:t>(Representational State Transfer)</a:t>
            </a:r>
            <a:endParaRPr lang="pt-BR" altLang="en-US"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40410" y="2894965"/>
            <a:ext cx="106680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 u="sng">
                <a:latin typeface="JetBrains Mono" panose="02000009000000000000" charset="0"/>
                <a:cs typeface="JetBrains Mono" panose="02000009000000000000" charset="0"/>
              </a:rPr>
              <a:t>Sem estado</a:t>
            </a: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 (stateless): As requisições do cliente para o servidor deve conter todas as informações. O servidor não deve manter o estado do cliente (sessão) do seu lado.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en-US" b="1">
              <a:latin typeface="JetBrains Mono" panose="02000009000000000000" charset="0"/>
              <a:cs typeface="JetBrains Mono" panose="02000009000000000000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en-US" b="1" u="sng">
                <a:latin typeface="JetBrains Mono" panose="02000009000000000000" charset="0"/>
                <a:cs typeface="JetBrains Mono" panose="02000009000000000000" charset="0"/>
              </a:rPr>
              <a:t>Ex</a:t>
            </a: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: Cliente é responsável por enviar todas as informações necessárias para o servidor entender e completar a requisição. (id,método,autenticação,etc...)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  <a:sym typeface="+mn-ea"/>
              </a:rPr>
              <a:t>API, API Rest e RESTful</a:t>
            </a:r>
            <a:endParaRPr lang="pt-BR" altLang="en-US" sz="3600" b="1">
              <a:solidFill>
                <a:schemeClr val="tx2">
                  <a:lumMod val="85000"/>
                  <a:lumOff val="15000"/>
                </a:schemeClr>
              </a:solidFill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466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>
                <a:latin typeface="JetBrains Mono SemiBold" panose="02000009000000000000" charset="0"/>
                <a:cs typeface="JetBrains Mono SemiBold" panose="02000009000000000000" charset="0"/>
              </a:rPr>
              <a:t>Rest</a:t>
            </a:r>
            <a:r>
              <a:rPr lang="pt-BR" altLang="en-US" sz="2800" b="1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400" b="1">
                <a:latin typeface="JetBrains Mono SemiBold" panose="02000009000000000000" charset="0"/>
                <a:cs typeface="JetBrains Mono SemiBold" panose="02000009000000000000" charset="0"/>
              </a:rPr>
              <a:t>(Representational State Transfer)</a:t>
            </a:r>
            <a:endParaRPr lang="pt-BR" altLang="en-US"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40410" y="2894965"/>
            <a:ext cx="10668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 u="sng">
                <a:latin typeface="JetBrains Mono" panose="02000009000000000000" charset="0"/>
                <a:cs typeface="JetBrains Mono" panose="02000009000000000000" charset="0"/>
              </a:rPr>
              <a:t>Cache</a:t>
            </a: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: As respostas do servidor devem determinar se aquela informação pode entrar ou não em um cache. Assim o cliente pode confiar se aquela resposta pode ser usada novamente em uma requisição equivalente e pode também ter as solicitações e respostas entre cliente e servidor mais otimizadas.</a:t>
            </a:r>
          </a:p>
        </p:txBody>
      </p:sp>
      <p:pic>
        <p:nvPicPr>
          <p:cNvPr id="3" name="Imagem 2" descr="workers-cache-api-1@2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5" y="4981575"/>
            <a:ext cx="4850765" cy="1202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4665"/>
            <a:ext cx="9144000" cy="942340"/>
          </a:xfrm>
        </p:spPr>
        <p:txBody>
          <a:bodyPr/>
          <a:lstStyle/>
          <a:p>
            <a:pPr algn="ctr"/>
            <a:r>
              <a:rPr lang="pt-BR" altLang="en-US" sz="3600" b="1">
                <a:solidFill>
                  <a:schemeClr val="tx2">
                    <a:lumMod val="95000"/>
                    <a:lumOff val="5000"/>
                  </a:schemeClr>
                </a:solidFill>
                <a:latin typeface="JetBrains Mono SemiBold" panose="02000009000000000000" charset="0"/>
                <a:cs typeface="JetBrains Mono SemiBold" panose="02000009000000000000" charset="0"/>
                <a:sym typeface="+mn-ea"/>
              </a:rPr>
              <a:t>API, API Rest e RESTful</a:t>
            </a:r>
            <a:endParaRPr lang="pt-BR" altLang="en-US" sz="3600" b="1">
              <a:solidFill>
                <a:schemeClr val="tx2">
                  <a:lumMod val="85000"/>
                  <a:lumOff val="15000"/>
                </a:schemeClr>
              </a:solidFill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pic>
        <p:nvPicPr>
          <p:cNvPr id="21" name="Imagem 20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4109"/>
          <a:stretch>
            <a:fillRect/>
          </a:stretch>
        </p:blipFill>
        <p:spPr>
          <a:xfrm>
            <a:off x="7620" y="-2078990"/>
            <a:ext cx="4775200" cy="2718435"/>
          </a:xfrm>
          <a:prstGeom prst="rect">
            <a:avLst/>
          </a:prstGeom>
        </p:spPr>
      </p:pic>
      <p:pic>
        <p:nvPicPr>
          <p:cNvPr id="22" name="Imagem 21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6946"/>
          <a:stretch>
            <a:fillRect/>
          </a:stretch>
        </p:blipFill>
        <p:spPr>
          <a:xfrm>
            <a:off x="4782820" y="-1380490"/>
            <a:ext cx="4775200" cy="2616835"/>
          </a:xfrm>
          <a:prstGeom prst="rect">
            <a:avLst/>
          </a:prstGeom>
        </p:spPr>
      </p:pic>
      <p:pic>
        <p:nvPicPr>
          <p:cNvPr id="23" name="Imagem 22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27300" r="44149"/>
          <a:stretch>
            <a:fillRect/>
          </a:stretch>
        </p:blipFill>
        <p:spPr>
          <a:xfrm>
            <a:off x="9558020" y="-783590"/>
            <a:ext cx="2667000" cy="2604135"/>
          </a:xfrm>
          <a:prstGeom prst="rect">
            <a:avLst/>
          </a:prstGeom>
        </p:spPr>
      </p:pic>
      <p:pic>
        <p:nvPicPr>
          <p:cNvPr id="24" name="Imagem 23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4809"/>
          <a:stretch>
            <a:fillRect/>
          </a:stretch>
        </p:blipFill>
        <p:spPr>
          <a:xfrm rot="10800000">
            <a:off x="7620" y="5959475"/>
            <a:ext cx="4775200" cy="902335"/>
          </a:xfrm>
          <a:prstGeom prst="rect">
            <a:avLst/>
          </a:prstGeom>
        </p:spPr>
      </p:pic>
      <p:pic>
        <p:nvPicPr>
          <p:cNvPr id="25" name="Imagem 24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2682"/>
          <a:stretch>
            <a:fillRect/>
          </a:stretch>
        </p:blipFill>
        <p:spPr>
          <a:xfrm rot="10800000">
            <a:off x="4782820" y="6263005"/>
            <a:ext cx="4775200" cy="978535"/>
          </a:xfrm>
          <a:prstGeom prst="rect">
            <a:avLst/>
          </a:prstGeom>
        </p:spPr>
      </p:pic>
      <p:pic>
        <p:nvPicPr>
          <p:cNvPr id="26" name="Imagem 25" descr="18-187666_matrix-matrix-code-control-technology-code-pattern"/>
          <p:cNvPicPr>
            <a:picLocks noChangeAspect="1"/>
          </p:cNvPicPr>
          <p:nvPr/>
        </p:nvPicPr>
        <p:blipFill>
          <a:blip r:embed="rId2">
            <a:alphaModFix amt="15000"/>
            <a:grayscl/>
          </a:blip>
          <a:srcRect t="73037" r="44149"/>
          <a:stretch>
            <a:fillRect/>
          </a:stretch>
        </p:blipFill>
        <p:spPr>
          <a:xfrm rot="10800000">
            <a:off x="9558020" y="6489065"/>
            <a:ext cx="2667000" cy="96583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740410" y="1563370"/>
            <a:ext cx="10466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en-US" sz="2800" b="1" u="sng">
                <a:latin typeface="JetBrains Mono SemiBold" panose="02000009000000000000" charset="0"/>
                <a:cs typeface="JetBrains Mono SemiBold" panose="02000009000000000000" charset="0"/>
              </a:rPr>
              <a:t>Rest</a:t>
            </a:r>
            <a:r>
              <a:rPr lang="pt-BR" altLang="en-US" sz="2800" b="1">
                <a:latin typeface="JetBrains Mono SemiBold" panose="02000009000000000000" charset="0"/>
                <a:cs typeface="JetBrains Mono SemiBold" panose="02000009000000000000" charset="0"/>
              </a:rPr>
              <a:t> </a:t>
            </a:r>
            <a:r>
              <a:rPr lang="pt-BR" altLang="en-US" sz="2400" b="1">
                <a:latin typeface="JetBrains Mono SemiBold" panose="02000009000000000000" charset="0"/>
                <a:cs typeface="JetBrains Mono SemiBold" panose="02000009000000000000" charset="0"/>
              </a:rPr>
              <a:t>(Representational State Transfer)</a:t>
            </a:r>
            <a:endParaRPr lang="pt-BR" altLang="en-US">
              <a:latin typeface="JetBrains Mono SemiBold" panose="02000009000000000000" charset="0"/>
              <a:cs typeface="JetBrains Mono SemiBold" panose="02000009000000000000" charset="0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40410" y="2894965"/>
            <a:ext cx="10668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en-US" b="1" u="sng">
                <a:latin typeface="JetBrains Mono" panose="02000009000000000000" charset="0"/>
                <a:cs typeface="JetBrains Mono" panose="02000009000000000000" charset="0"/>
              </a:rPr>
              <a:t>Interface Uniforme</a:t>
            </a: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: É a interoperabilidade entre os componentes cliente e servidor. Como o cliente e servidor compartilham da mesma interface, é necessário estabelecer um contrato para a comunicação entre essas partes. Para isso, há quatro princípios a serem seguidos: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1) Identificação dos recursos (por exemplo,Swagger);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2) Representação dos recursos;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3) Mensagens auto-descritivas;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en-US" b="1">
                <a:latin typeface="JetBrains Mono" panose="02000009000000000000" charset="0"/>
                <a:cs typeface="JetBrains Mono" panose="02000009000000000000" charset="0"/>
              </a:rPr>
              <a:t>4) Componente HATEOAS.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1858</Words>
  <Application>Microsoft Office PowerPoint</Application>
  <PresentationFormat>Widescreen</PresentationFormat>
  <Paragraphs>178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微软雅黑</vt:lpstr>
      <vt:lpstr>Arial</vt:lpstr>
      <vt:lpstr>Calibri</vt:lpstr>
      <vt:lpstr>Fira Code Regular</vt:lpstr>
      <vt:lpstr>JetBrains Mono</vt:lpstr>
      <vt:lpstr>JetBrains Mono NL</vt:lpstr>
      <vt:lpstr>JetBrains Mono SemiBold</vt:lpstr>
      <vt:lpstr>Default Design</vt:lpstr>
      <vt:lpstr>Node.JS com testes unitários e Prisma ORM</vt:lpstr>
      <vt:lpstr>Tecnologias</vt:lpstr>
      <vt:lpstr>Ferramentas</vt:lpstr>
      <vt:lpstr>API, API Rest e RESTful</vt:lpstr>
      <vt:lpstr>API, API Rest e RESTful</vt:lpstr>
      <vt:lpstr>API, API Rest e RESTful</vt:lpstr>
      <vt:lpstr>API, API Rest e RESTful</vt:lpstr>
      <vt:lpstr>API, API Rest e RESTful</vt:lpstr>
      <vt:lpstr>API, API Rest e RESTful</vt:lpstr>
      <vt:lpstr>API, API Rest e RESTful</vt:lpstr>
      <vt:lpstr>API, API Rest e RESTful</vt:lpstr>
      <vt:lpstr>API, API Rest e RESTful</vt:lpstr>
      <vt:lpstr>Protocolo HTTP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Junior Barros</cp:lastModifiedBy>
  <cp:revision>9</cp:revision>
  <dcterms:created xsi:type="dcterms:W3CDTF">2022-10-17T03:16:00Z</dcterms:created>
  <dcterms:modified xsi:type="dcterms:W3CDTF">2022-10-21T13:53:43Z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1046-11.2.0.11341</vt:lpwstr>
  </property>
  <property fmtid="{D5CDD505-2E9C-101B-9397-08002B2CF9AE}" pid="3" name="ICV">
    <vt:lpwstr>4AEA24E6289D40E484C419B7916D48DF</vt:lpwstr>
  </property>
</Properties>
</file>